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6"/>
  </p:notesMasterIdLst>
  <p:sldIdLst>
    <p:sldId id="256" r:id="rId2"/>
    <p:sldId id="257" r:id="rId3"/>
    <p:sldId id="259" r:id="rId4"/>
    <p:sldId id="262" r:id="rId5"/>
    <p:sldId id="270" r:id="rId6"/>
    <p:sldId id="258" r:id="rId7"/>
    <p:sldId id="301" r:id="rId8"/>
    <p:sldId id="365" r:id="rId9"/>
    <p:sldId id="366" r:id="rId10"/>
    <p:sldId id="367" r:id="rId11"/>
    <p:sldId id="260" r:id="rId12"/>
    <p:sldId id="261" r:id="rId13"/>
    <p:sldId id="368" r:id="rId14"/>
    <p:sldId id="263" r:id="rId15"/>
    <p:sldId id="264" r:id="rId16"/>
    <p:sldId id="265" r:id="rId17"/>
    <p:sldId id="266" r:id="rId18"/>
    <p:sldId id="267" r:id="rId19"/>
    <p:sldId id="369" r:id="rId20"/>
    <p:sldId id="269" r:id="rId21"/>
    <p:sldId id="370" r:id="rId22"/>
    <p:sldId id="271" r:id="rId23"/>
    <p:sldId id="311" r:id="rId24"/>
    <p:sldId id="312" r:id="rId25"/>
    <p:sldId id="343" r:id="rId26"/>
    <p:sldId id="346" r:id="rId27"/>
    <p:sldId id="354" r:id="rId28"/>
    <p:sldId id="345" r:id="rId29"/>
    <p:sldId id="313" r:id="rId30"/>
    <p:sldId id="344" r:id="rId31"/>
    <p:sldId id="325" r:id="rId32"/>
    <p:sldId id="268" r:id="rId33"/>
    <p:sldId id="348" r:id="rId34"/>
    <p:sldId id="356" r:id="rId35"/>
    <p:sldId id="349" r:id="rId36"/>
    <p:sldId id="350" r:id="rId37"/>
    <p:sldId id="362" r:id="rId38"/>
    <p:sldId id="363" r:id="rId39"/>
    <p:sldId id="315" r:id="rId40"/>
    <p:sldId id="303" r:id="rId41"/>
    <p:sldId id="316" r:id="rId42"/>
    <p:sldId id="317" r:id="rId43"/>
    <p:sldId id="337" r:id="rId44"/>
    <p:sldId id="327" r:id="rId45"/>
    <p:sldId id="322" r:id="rId46"/>
    <p:sldId id="321" r:id="rId47"/>
    <p:sldId id="320" r:id="rId48"/>
    <p:sldId id="333" r:id="rId49"/>
    <p:sldId id="334" r:id="rId50"/>
    <p:sldId id="357" r:id="rId51"/>
    <p:sldId id="359" r:id="rId52"/>
    <p:sldId id="360" r:id="rId53"/>
    <p:sldId id="361" r:id="rId54"/>
    <p:sldId id="364" r:id="rId55"/>
  </p:sldIdLst>
  <p:sldSz cx="9144000" cy="5143500" type="screen16x9"/>
  <p:notesSz cx="6858000" cy="9144000"/>
  <p:embeddedFontLst>
    <p:embeddedFont>
      <p:font typeface="Advent Pro Light" panose="020B0604020202020204" charset="0"/>
      <p:regular r:id="rId57"/>
      <p:bold r:id="rId58"/>
      <p:italic r:id="rId59"/>
      <p:boldItalic r:id="rId60"/>
    </p:embeddedFont>
    <p:embeddedFont>
      <p:font typeface="Anton" panose="020B0604020202020204" charset="0"/>
      <p:regular r:id="rId61"/>
    </p:embeddedFont>
    <p:embeddedFont>
      <p:font typeface="Fira Sans Condensed" panose="020B0604020202020204" charset="0"/>
      <p:regular r:id="rId62"/>
      <p:bold r:id="rId63"/>
      <p:italic r:id="rId64"/>
      <p:boldItalic r:id="rId65"/>
    </p:embeddedFont>
    <p:embeddedFont>
      <p:font typeface="Fira Sans Condensed Light" panose="020B0604020202020204" charset="0"/>
      <p:regular r:id="rId66"/>
      <p:bold r:id="rId67"/>
      <p:italic r:id="rId68"/>
      <p:boldItalic r:id="rId69"/>
    </p:embeddedFont>
    <p:embeddedFont>
      <p:font typeface="Rajdhani"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5E508-A994-4AD1-984D-10F8F5DC1A6D}">
  <a:tblStyle styleId="{EDE5E508-A994-4AD1-984D-10F8F5DC1A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65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80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133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460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129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862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694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638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805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979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755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148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804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078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863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048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3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912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872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977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633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312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7631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1609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575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14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09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8696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100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5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dirty="0"/>
          </a:p>
        </p:txBody>
      </p:sp>
    </p:spTree>
    <p:extLst>
      <p:ext uri="{BB962C8B-B14F-4D97-AF65-F5344CB8AC3E}">
        <p14:creationId xmlns:p14="http://schemas.microsoft.com/office/powerpoint/2010/main" val="291930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dirty="0"/>
          </a:p>
        </p:txBody>
      </p:sp>
    </p:spTree>
    <p:extLst>
      <p:ext uri="{BB962C8B-B14F-4D97-AF65-F5344CB8AC3E}">
        <p14:creationId xmlns:p14="http://schemas.microsoft.com/office/powerpoint/2010/main" val="66939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dirty="0"/>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latin typeface="Arial" panose="020B0604020202020204" pitchFamily="34" charset="0"/>
                <a:cs typeface="Arial" panose="020B0604020202020204" pitchFamily="34" charset="0"/>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dirty="0"/>
          </a:p>
        </p:txBody>
      </p:sp>
    </p:spTree>
    <p:extLst>
      <p:ext uri="{BB962C8B-B14F-4D97-AF65-F5344CB8AC3E}">
        <p14:creationId xmlns:p14="http://schemas.microsoft.com/office/powerpoint/2010/main" val="124058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59" r:id="rId6"/>
    <p:sldLayoutId id="2147483660" r:id="rId7"/>
    <p:sldLayoutId id="2147483666" r:id="rId8"/>
    <p:sldLayoutId id="2147483667"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bit.ly/2Tynxth"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hyperlink" Target="http://www.raspberrypi.com/software/"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app.diagrams.net/?src=about#G1pjkS2ePj-ERVNyd7czst1j84aeaftvS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viblo.asia/p/tim-hieu-ve-phuong-phap-mo-ta-dac-trung-hog-histogram-of-oriented-gradients-V3m5WAwxZO7" TargetMode="External"/><Relationship Id="rId2" Type="http://schemas.openxmlformats.org/officeDocument/2006/relationships/hyperlink" Target="https://minhng.info/tutorials/local-binary-patterns-lbp-opencv.html#:~:text=Local%20Binary%20Patterns%20(hay%20c%C3%B2n,m%C3%A1y%20%C4%91%E1%BB%83%20h%E1%BB%8Dc%20%2F%20ph%C3%A2n%20lo%E1%BA%A1i"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pbl-5.vercel.app/admin" TargetMode="External"/><Relationship Id="rId4" Type="http://schemas.openxmlformats.org/officeDocument/2006/relationships/hyperlink" Target="https://pbl-5.vercel.app/"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09636" y="777643"/>
            <a:ext cx="4823107" cy="37730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Rajdhani"/>
                <a:ea typeface="Rajdhani"/>
                <a:cs typeface="Rajdhani"/>
                <a:sym typeface="Rajdhani"/>
              </a:rPr>
              <a:t>Báo cáo tiến độ </a:t>
            </a:r>
            <a:br>
              <a:rPr lang="vi-VN" dirty="0">
                <a:latin typeface="Rajdhani"/>
                <a:ea typeface="Rajdhani"/>
                <a:cs typeface="Rajdhani"/>
                <a:sym typeface="Rajdhani"/>
              </a:rPr>
            </a:br>
            <a:r>
              <a:rPr lang="vi-VN" dirty="0">
                <a:latin typeface="Rajdhani"/>
                <a:ea typeface="Rajdhani"/>
                <a:cs typeface="Rajdhani"/>
                <a:sym typeface="Rajdhani"/>
              </a:rPr>
              <a:t>lần 3 </a:t>
            </a:r>
            <a:br>
              <a:rPr lang="vi-VN" dirty="0">
                <a:latin typeface="Rajdhani"/>
                <a:ea typeface="Rajdhani"/>
                <a:cs typeface="Rajdhani"/>
                <a:sym typeface="Rajdhani"/>
              </a:rPr>
            </a:br>
            <a:r>
              <a:rPr lang="vi-VN" dirty="0">
                <a:latin typeface="Rajdhani"/>
                <a:ea typeface="Rajdhani"/>
                <a:cs typeface="Rajdhani"/>
                <a:sym typeface="Rajdhani"/>
              </a:rPr>
              <a:t>Nhóm 13-TT </a:t>
            </a:r>
            <a:endParaRPr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637598" y="276068"/>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solidFill>
                  <a:srgbClr val="F3F3F3"/>
                </a:solidFill>
              </a:rPr>
              <a:t>Cài đặt hệ điều hành cho Raspberry:</a:t>
            </a:r>
            <a:endParaRPr sz="2400">
              <a:solidFill>
                <a:srgbClr val="F3F3F3"/>
              </a:solidFill>
            </a:endParaRPr>
          </a:p>
        </p:txBody>
      </p:sp>
      <p:sp>
        <p:nvSpPr>
          <p:cNvPr id="45" name="Google Shape;45;p4"/>
          <p:cNvSpPr txBox="1">
            <a:spLocks noGrp="1"/>
          </p:cNvSpPr>
          <p:nvPr>
            <p:ph type="body" idx="1"/>
          </p:nvPr>
        </p:nvSpPr>
        <p:spPr>
          <a:xfrm>
            <a:off x="473541" y="848767"/>
            <a:ext cx="8527128" cy="4018865"/>
          </a:xfrm>
          <a:prstGeom prst="rect">
            <a:avLst/>
          </a:prstGeom>
          <a:solidFill>
            <a:srgbClr val="0C343D">
              <a:alpha val="56470"/>
            </a:srgbClr>
          </a:solid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SzPts val="1100"/>
              <a:buNone/>
            </a:pPr>
            <a:r>
              <a:rPr lang="vi-VN" sz="2400"/>
              <a:t>Chương trình cài đặt hệ điều hành Raspberry</a:t>
            </a:r>
            <a:endParaRPr sz="2400"/>
          </a:p>
          <a:p>
            <a:pPr marL="0" lvl="0" indent="0" algn="l" rtl="0">
              <a:lnSpc>
                <a:spcPct val="100000"/>
              </a:lnSpc>
              <a:spcBef>
                <a:spcPts val="0"/>
              </a:spcBef>
              <a:spcAft>
                <a:spcPts val="0"/>
              </a:spcAft>
              <a:buSzPts val="1100"/>
              <a:buNone/>
            </a:pPr>
            <a:r>
              <a:rPr lang="vi-VN" sz="2400"/>
              <a:t>	</a:t>
            </a:r>
            <a:endParaRPr/>
          </a:p>
        </p:txBody>
      </p:sp>
      <p:pic>
        <p:nvPicPr>
          <p:cNvPr id="46" name="Google Shape;46;p4"/>
          <p:cNvPicPr preferRelativeResize="0"/>
          <p:nvPr/>
        </p:nvPicPr>
        <p:blipFill rotWithShape="1">
          <a:blip r:embed="rId3">
            <a:alphaModFix/>
          </a:blip>
          <a:srcRect/>
          <a:stretch/>
        </p:blipFill>
        <p:spPr>
          <a:xfrm>
            <a:off x="715296" y="1592826"/>
            <a:ext cx="6975383" cy="29481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5"/>
          <p:cNvSpPr txBox="1">
            <a:spLocks noGrp="1"/>
          </p:cNvSpPr>
          <p:nvPr>
            <p:ph type="title"/>
          </p:nvPr>
        </p:nvSpPr>
        <p:spPr>
          <a:xfrm>
            <a:off x="644473" y="289819"/>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solidFill>
                  <a:srgbClr val="F3F3F3"/>
                </a:solidFill>
              </a:rPr>
              <a:t>Cài đặt hệ điều hành cho Raspberry:</a:t>
            </a:r>
            <a:endParaRPr sz="2400"/>
          </a:p>
        </p:txBody>
      </p:sp>
      <p:sp>
        <p:nvSpPr>
          <p:cNvPr id="52" name="Google Shape;52;p5"/>
          <p:cNvSpPr txBox="1"/>
          <p:nvPr/>
        </p:nvSpPr>
        <p:spPr>
          <a:xfrm>
            <a:off x="473541" y="885638"/>
            <a:ext cx="8527128" cy="4018865"/>
          </a:xfrm>
          <a:prstGeom prst="rect">
            <a:avLst/>
          </a:prstGeom>
          <a:solidFill>
            <a:srgbClr val="0C343D">
              <a:alpha val="56470"/>
            </a:srgbClr>
          </a:solidFill>
          <a:ln>
            <a:noFill/>
          </a:ln>
        </p:spPr>
        <p:txBody>
          <a:bodyPr spcFirstLastPara="1" wrap="square" lIns="234000" tIns="234000" rIns="234000" bIns="91425" anchor="t" anchorCtr="0">
            <a:noAutofit/>
          </a:bodyPr>
          <a:lstStyle/>
          <a:p>
            <a:pPr marL="0" marR="0" lvl="0" indent="0" algn="l" rtl="0">
              <a:lnSpc>
                <a:spcPct val="100000"/>
              </a:lnSpc>
              <a:spcBef>
                <a:spcPts val="0"/>
              </a:spcBef>
              <a:spcAft>
                <a:spcPts val="0"/>
              </a:spcAft>
              <a:buClr>
                <a:srgbClr val="434343"/>
              </a:buClr>
              <a:buSzPts val="1100"/>
              <a:buFont typeface="Fira Sans Condensed Light"/>
              <a:buNone/>
            </a:pPr>
            <a:r>
              <a:rPr lang="vi-VN" sz="2400" b="0" i="0" u="none" strike="noStrike" cap="none">
                <a:solidFill>
                  <a:srgbClr val="F3F3F3"/>
                </a:solidFill>
                <a:latin typeface="Fira Sans Condensed Light"/>
                <a:ea typeface="Fira Sans Condensed Light"/>
                <a:cs typeface="Fira Sans Condensed Light"/>
                <a:sym typeface="Fira Sans Condensed Light"/>
              </a:rPr>
              <a:t>Import hệ điều hành vào thẻ nhớ thông qua đầu đọc  </a:t>
            </a:r>
            <a:endParaRPr/>
          </a:p>
          <a:p>
            <a:pPr marL="0" marR="0" lvl="0" indent="0" algn="l" rtl="0">
              <a:lnSpc>
                <a:spcPct val="100000"/>
              </a:lnSpc>
              <a:spcBef>
                <a:spcPts val="0"/>
              </a:spcBef>
              <a:spcAft>
                <a:spcPts val="0"/>
              </a:spcAft>
              <a:buClr>
                <a:srgbClr val="434343"/>
              </a:buClr>
              <a:buSzPts val="1100"/>
              <a:buFont typeface="Fira Sans Condensed Light"/>
              <a:buNone/>
            </a:pPr>
            <a:r>
              <a:rPr lang="vi-VN" sz="2400" b="0" i="0" u="none" strike="noStrike" cap="none">
                <a:solidFill>
                  <a:srgbClr val="F3F3F3"/>
                </a:solidFill>
                <a:latin typeface="Fira Sans Condensed Light"/>
                <a:ea typeface="Fira Sans Condensed Light"/>
                <a:cs typeface="Fira Sans Condensed Light"/>
                <a:sym typeface="Fira Sans Condensed Light"/>
              </a:rPr>
              <a:t>	</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2"/>
              </a:solidFill>
              <a:latin typeface="Arial"/>
              <a:ea typeface="Arial"/>
              <a:cs typeface="Arial"/>
              <a:sym typeface="Arial"/>
            </a:endParaRPr>
          </a:p>
        </p:txBody>
      </p:sp>
      <p:pic>
        <p:nvPicPr>
          <p:cNvPr id="53" name="Google Shape;53;p5"/>
          <p:cNvPicPr preferRelativeResize="0"/>
          <p:nvPr/>
        </p:nvPicPr>
        <p:blipFill rotWithShape="1">
          <a:blip r:embed="rId3">
            <a:alphaModFix/>
          </a:blip>
          <a:srcRect/>
          <a:stretch/>
        </p:blipFill>
        <p:spPr>
          <a:xfrm>
            <a:off x="2558834" y="1952235"/>
            <a:ext cx="4232798" cy="28019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892648" y="1606887"/>
            <a:ext cx="3679352"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Kết quả quá của quá trình cài đặt</a:t>
            </a:r>
            <a:endParaRPr sz="2000"/>
          </a:p>
        </p:txBody>
      </p:sp>
      <p:pic>
        <p:nvPicPr>
          <p:cNvPr id="59" name="Google Shape;59;p6"/>
          <p:cNvPicPr preferRelativeResize="0"/>
          <p:nvPr/>
        </p:nvPicPr>
        <p:blipFill rotWithShape="1">
          <a:blip r:embed="rId3">
            <a:alphaModFix/>
          </a:blip>
          <a:srcRect/>
          <a:stretch/>
        </p:blipFill>
        <p:spPr>
          <a:xfrm>
            <a:off x="4893471" y="292898"/>
            <a:ext cx="3355191" cy="44625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77972" y="588335"/>
            <a:ext cx="8542460" cy="2457373"/>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vi-VN" sz="4000">
                <a:latin typeface="Arial"/>
                <a:ea typeface="Arial"/>
                <a:cs typeface="Arial"/>
                <a:sym typeface="Arial"/>
              </a:rPr>
              <a:t>Triển khai các API cho front-end</a:t>
            </a:r>
            <a:endParaRPr sz="4000">
              <a:latin typeface="Arial"/>
              <a:ea typeface="Arial"/>
              <a:cs typeface="Arial"/>
              <a:sym typeface="Arial"/>
            </a:endParaRPr>
          </a:p>
        </p:txBody>
      </p:sp>
      <p:sp>
        <p:nvSpPr>
          <p:cNvPr id="65" name="Google Shape;65;p7"/>
          <p:cNvSpPr txBox="1">
            <a:spLocks noGrp="1"/>
          </p:cNvSpPr>
          <p:nvPr>
            <p:ph type="subTitle" idx="1"/>
          </p:nvPr>
        </p:nvSpPr>
        <p:spPr>
          <a:xfrm>
            <a:off x="6006554" y="3179691"/>
            <a:ext cx="5227755" cy="52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vi-VN" sz="3200"/>
              <a:t>Phần 2</a:t>
            </a:r>
            <a:endParaRPr sz="3200"/>
          </a:p>
        </p:txBody>
      </p:sp>
      <p:cxnSp>
        <p:nvCxnSpPr>
          <p:cNvPr id="66" name="Google Shape;66;p7"/>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99704" y="236018"/>
            <a:ext cx="8494239"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Bổ sung thêm một vài trường vào bảng Nhân viên</a:t>
            </a:r>
            <a:endParaRPr sz="2400"/>
          </a:p>
        </p:txBody>
      </p:sp>
      <p:pic>
        <p:nvPicPr>
          <p:cNvPr id="72" name="Google Shape;72;p8"/>
          <p:cNvPicPr preferRelativeResize="0"/>
          <p:nvPr/>
        </p:nvPicPr>
        <p:blipFill rotWithShape="1">
          <a:blip r:embed="rId3">
            <a:alphaModFix/>
          </a:blip>
          <a:srcRect/>
          <a:stretch/>
        </p:blipFill>
        <p:spPr>
          <a:xfrm>
            <a:off x="1428001" y="935883"/>
            <a:ext cx="5194256" cy="38501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1082117" y="350318"/>
            <a:ext cx="6979765"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Xây dựng thêm bảng chứa các Encode của mỗi nhân viên</a:t>
            </a:r>
            <a:endParaRPr sz="2400"/>
          </a:p>
        </p:txBody>
      </p:sp>
      <p:pic>
        <p:nvPicPr>
          <p:cNvPr id="78" name="Google Shape;78;p9"/>
          <p:cNvPicPr preferRelativeResize="0"/>
          <p:nvPr/>
        </p:nvPicPr>
        <p:blipFill rotWithShape="1">
          <a:blip r:embed="rId3">
            <a:alphaModFix/>
          </a:blip>
          <a:srcRect/>
          <a:stretch/>
        </p:blipFill>
        <p:spPr>
          <a:xfrm>
            <a:off x="1628059" y="1749648"/>
            <a:ext cx="5502117" cy="21871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812521" y="178868"/>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Xây dựng API đăng nhập tài khoản cho nhân viên</a:t>
            </a:r>
            <a:endParaRPr sz="2400"/>
          </a:p>
        </p:txBody>
      </p:sp>
      <p:pic>
        <p:nvPicPr>
          <p:cNvPr id="84" name="Google Shape;84;p10"/>
          <p:cNvPicPr preferRelativeResize="0"/>
          <p:nvPr/>
        </p:nvPicPr>
        <p:blipFill rotWithShape="1">
          <a:blip r:embed="rId3">
            <a:alphaModFix/>
          </a:blip>
          <a:srcRect/>
          <a:stretch/>
        </p:blipFill>
        <p:spPr>
          <a:xfrm>
            <a:off x="750725" y="900055"/>
            <a:ext cx="7399661" cy="386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812521" y="136006"/>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Khi client gửi tài khoản + mật khẩu chính xác, API sẽ trả về thông tin của nhân viên</a:t>
            </a:r>
            <a:endParaRPr sz="2000"/>
          </a:p>
        </p:txBody>
      </p:sp>
      <p:pic>
        <p:nvPicPr>
          <p:cNvPr id="90" name="Google Shape;90;p11" descr="Ảnh có chứa văn bản&#10;&#10;Mô tả được tạo tự động"/>
          <p:cNvPicPr preferRelativeResize="0"/>
          <p:nvPr/>
        </p:nvPicPr>
        <p:blipFill rotWithShape="1">
          <a:blip r:embed="rId3">
            <a:alphaModFix/>
          </a:blip>
          <a:srcRect/>
          <a:stretch/>
        </p:blipFill>
        <p:spPr>
          <a:xfrm>
            <a:off x="1271595" y="985759"/>
            <a:ext cx="6888434" cy="39219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171818" y="230093"/>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Xây dựng API cập nhập thông tin nhân viên</a:t>
            </a:r>
            <a:endParaRPr sz="2000"/>
          </a:p>
        </p:txBody>
      </p:sp>
      <p:pic>
        <p:nvPicPr>
          <p:cNvPr id="96" name="Google Shape;96;p12"/>
          <p:cNvPicPr preferRelativeResize="0"/>
          <p:nvPr/>
        </p:nvPicPr>
        <p:blipFill rotWithShape="1">
          <a:blip r:embed="rId3">
            <a:alphaModFix/>
          </a:blip>
          <a:srcRect/>
          <a:stretch/>
        </p:blipFill>
        <p:spPr>
          <a:xfrm>
            <a:off x="1161755" y="939877"/>
            <a:ext cx="5539084" cy="38742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686168" y="93340"/>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Thông tin nhân viên sẽ được cập nhập qua phương thức PATCH từ Client</a:t>
            </a:r>
            <a:endParaRPr sz="2000"/>
          </a:p>
        </p:txBody>
      </p:sp>
      <p:pic>
        <p:nvPicPr>
          <p:cNvPr id="102" name="Google Shape;102;p13" descr="Ảnh có chứa văn bản&#10;&#10;Mô tả được tạo tự động"/>
          <p:cNvPicPr preferRelativeResize="0"/>
          <p:nvPr/>
        </p:nvPicPr>
        <p:blipFill rotWithShape="1">
          <a:blip r:embed="rId3">
            <a:alphaModFix/>
          </a:blip>
          <a:srcRect/>
          <a:stretch/>
        </p:blipFill>
        <p:spPr>
          <a:xfrm>
            <a:off x="977161" y="914400"/>
            <a:ext cx="6713615" cy="38494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318977" y="148318"/>
            <a:ext cx="804132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000" dirty="0">
                <a:solidFill>
                  <a:srgbClr val="F3F3F3"/>
                </a:solidFill>
              </a:rPr>
              <a:t>ĐỀ TÀI : ĐIỂM DANH – CHẤM CÔNG </a:t>
            </a:r>
            <a:br>
              <a:rPr lang="vi-VN" sz="3000" dirty="0">
                <a:solidFill>
                  <a:srgbClr val="F3F3F3"/>
                </a:solidFill>
              </a:rPr>
            </a:br>
            <a:r>
              <a:rPr lang="vi-VN" sz="3000" dirty="0">
                <a:solidFill>
                  <a:srgbClr val="F3F3F3"/>
                </a:solidFill>
              </a:rPr>
              <a:t>BẰNG NHẬN DIỆN KHUÔNG MẶT</a:t>
            </a:r>
            <a:endParaRPr sz="3000" dirty="0">
              <a:solidFill>
                <a:srgbClr val="F3F3F3"/>
              </a:solidFill>
            </a:endParaRPr>
          </a:p>
        </p:txBody>
      </p:sp>
      <p:sp>
        <p:nvSpPr>
          <p:cNvPr id="110" name="Google Shape;110;p25"/>
          <p:cNvSpPr txBox="1">
            <a:spLocks noGrp="1"/>
          </p:cNvSpPr>
          <p:nvPr>
            <p:ph type="body" idx="1"/>
          </p:nvPr>
        </p:nvSpPr>
        <p:spPr>
          <a:xfrm>
            <a:off x="163033" y="1389182"/>
            <a:ext cx="8846288" cy="3606000"/>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l" rtl="0">
              <a:lnSpc>
                <a:spcPct val="200000"/>
              </a:lnSpc>
              <a:spcBef>
                <a:spcPts val="0"/>
              </a:spcBef>
              <a:spcAft>
                <a:spcPts val="0"/>
              </a:spcAft>
              <a:buNone/>
            </a:pPr>
            <a:r>
              <a:rPr lang="vi-VN" sz="1600" b="1" dirty="0">
                <a:solidFill>
                  <a:srgbClr val="FFFFFF"/>
                </a:solidFill>
                <a:uFill>
                  <a:noFill/>
                </a:uFill>
                <a:latin typeface="Fira Sans Condensed" panose="020B0604020202020204" charset="0"/>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Nội dung chính </a:t>
            </a:r>
            <a:r>
              <a:rPr lang="vi-VN" sz="1600" b="1" dirty="0">
                <a:solidFill>
                  <a:srgbClr val="FFFFFF"/>
                </a:solidFill>
                <a:uFill>
                  <a:noFill/>
                </a:uFill>
                <a:latin typeface="Fira Sans Condensed" panose="020B0604020202020204" charset="0"/>
                <a:ea typeface="Fira Sans Condensed"/>
                <a:cs typeface="Fira Sans Condensed"/>
                <a:sym typeface="Fira Sans Condensed"/>
              </a:rPr>
              <a:t>gồm các phần sau :</a:t>
            </a:r>
            <a:endParaRPr lang="en-US" sz="1600" b="1" dirty="0">
              <a:solidFill>
                <a:srgbClr val="F3F3F3"/>
              </a:solidFill>
              <a:latin typeface="Fira Sans Condensed" panose="020B0604020202020204" charset="0"/>
            </a:endParaRPr>
          </a:p>
          <a:p>
            <a:pPr marL="0" lvl="0" indent="0">
              <a:lnSpc>
                <a:spcPct val="200000"/>
              </a:lnSpc>
              <a:spcBef>
                <a:spcPts val="1200"/>
              </a:spcBef>
              <a:spcAft>
                <a:spcPts val="1200"/>
              </a:spcAft>
              <a:buNone/>
            </a:pPr>
            <a:r>
              <a:rPr lang="vi-VN" sz="1600" b="1" dirty="0">
                <a:solidFill>
                  <a:srgbClr val="FFFFFF"/>
                </a:solidFill>
                <a:uFill>
                  <a:noFill/>
                </a:uFill>
                <a:latin typeface="Fira Sans Condensed" panose="020B0604020202020204" charset="0"/>
                <a:ea typeface="Fira Sans Condensed"/>
                <a:cs typeface="Fira Sans Condensed"/>
                <a:sym typeface="Fira Sans Condensed"/>
              </a:rPr>
              <a:t>Phần I . Deploy API Server Django, Client Vuejs , Run file py trong raspberry (Nguyễn Văn Mạnh – Captain) </a:t>
            </a:r>
          </a:p>
          <a:p>
            <a:pPr marL="0" lvl="0" indent="0">
              <a:lnSpc>
                <a:spcPct val="200000"/>
              </a:lnSpc>
              <a:spcAft>
                <a:spcPts val="1600"/>
              </a:spcAft>
              <a:buNone/>
            </a:pPr>
            <a:r>
              <a:rPr lang="vi-VN" sz="1600" b="1" dirty="0">
                <a:solidFill>
                  <a:srgbClr val="FFFFFF"/>
                </a:solidFill>
                <a:uFill>
                  <a:noFill/>
                </a:uFill>
                <a:latin typeface="Fira Sans Condensed" panose="020B0604020202020204" charset="0"/>
                <a:sym typeface="Fira Sans Condensed"/>
              </a:rPr>
              <a:t>Phần II. </a:t>
            </a:r>
            <a:r>
              <a:rPr lang="vi-VN" sz="1600" b="1" dirty="0">
                <a:latin typeface="Fira Sans Condensed" panose="020B0604020202020204" charset="0"/>
                <a:ea typeface="Arial"/>
                <a:cs typeface="Arial"/>
                <a:sym typeface="Arial"/>
              </a:rPr>
              <a:t>Cài đặt phần cứng Raspberry, Triển khai các API cho front-end </a:t>
            </a:r>
            <a:r>
              <a:rPr lang="vi-VN" sz="1600" b="1" dirty="0">
                <a:solidFill>
                  <a:srgbClr val="FFFFFF"/>
                </a:solidFill>
                <a:uFill>
                  <a:noFill/>
                </a:uFill>
                <a:latin typeface="Fira Sans Condensed" panose="020B0604020202020204" charset="0"/>
                <a:sym typeface="Fira Sans Condensed"/>
              </a:rPr>
              <a:t>(Nguyễn Công Cường) </a:t>
            </a:r>
          </a:p>
          <a:p>
            <a:pPr marL="0" lvl="0" indent="0">
              <a:lnSpc>
                <a:spcPct val="200000"/>
              </a:lnSpc>
              <a:spcAft>
                <a:spcPts val="1600"/>
              </a:spcAft>
              <a:buNone/>
            </a:pPr>
            <a:r>
              <a:rPr lang="vi-VN" sz="1600" b="1" dirty="0">
                <a:solidFill>
                  <a:srgbClr val="FFFFFF"/>
                </a:solidFill>
                <a:uFill>
                  <a:noFill/>
                </a:uFill>
                <a:latin typeface="Fira Sans Condensed" panose="020B0604020202020204" charset="0"/>
                <a:sym typeface="Fira Sans Condensed"/>
              </a:rPr>
              <a:t>Phần III. Xây dựng Model nhận diện khuôn mặt (Nguyễn Văn Hoàng Phúc – Trần Thanh Nguyên) </a:t>
            </a:r>
            <a:endParaRPr lang="en-US" sz="1600" dirty="0">
              <a:solidFill>
                <a:srgbClr val="F3F3F3"/>
              </a:solidFill>
              <a:latin typeface="Fira Sans Condensed"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686168" y="93340"/>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000"/>
              <a:t>Một số API khác </a:t>
            </a:r>
            <a:endParaRPr sz="2000"/>
          </a:p>
        </p:txBody>
      </p:sp>
      <p:pic>
        <p:nvPicPr>
          <p:cNvPr id="108" name="Google Shape;108;p14" descr="Ảnh có chứa văn bản&#10;&#10;Mô tả được tạo tự động"/>
          <p:cNvPicPr preferRelativeResize="0"/>
          <p:nvPr/>
        </p:nvPicPr>
        <p:blipFill rotWithShape="1">
          <a:blip r:embed="rId3">
            <a:alphaModFix/>
          </a:blip>
          <a:srcRect/>
          <a:stretch/>
        </p:blipFill>
        <p:spPr>
          <a:xfrm>
            <a:off x="294349" y="848740"/>
            <a:ext cx="4277650" cy="2444834"/>
          </a:xfrm>
          <a:prstGeom prst="rect">
            <a:avLst/>
          </a:prstGeom>
          <a:noFill/>
          <a:ln>
            <a:noFill/>
          </a:ln>
        </p:spPr>
      </p:pic>
      <p:pic>
        <p:nvPicPr>
          <p:cNvPr id="109" name="Google Shape;109;p14" descr="Ảnh có chứa văn bản&#10;&#10;Mô tả được tạo tự động"/>
          <p:cNvPicPr preferRelativeResize="0"/>
          <p:nvPr/>
        </p:nvPicPr>
        <p:blipFill rotWithShape="1">
          <a:blip r:embed="rId4">
            <a:alphaModFix/>
          </a:blip>
          <a:srcRect/>
          <a:stretch/>
        </p:blipFill>
        <p:spPr>
          <a:xfrm>
            <a:off x="4803698" y="995340"/>
            <a:ext cx="4128494" cy="2797640"/>
          </a:xfrm>
          <a:prstGeom prst="rect">
            <a:avLst/>
          </a:prstGeom>
          <a:noFill/>
          <a:ln>
            <a:noFill/>
          </a:ln>
        </p:spPr>
      </p:pic>
      <p:pic>
        <p:nvPicPr>
          <p:cNvPr id="110" name="Google Shape;110;p14" descr="Ảnh có chứa văn bản&#10;&#10;Mô tả được tạo tự động"/>
          <p:cNvPicPr preferRelativeResize="0"/>
          <p:nvPr/>
        </p:nvPicPr>
        <p:blipFill rotWithShape="1">
          <a:blip r:embed="rId5">
            <a:alphaModFix/>
          </a:blip>
          <a:srcRect/>
          <a:stretch/>
        </p:blipFill>
        <p:spPr>
          <a:xfrm>
            <a:off x="294350" y="3578667"/>
            <a:ext cx="4277650" cy="1362482"/>
          </a:xfrm>
          <a:prstGeom prst="rect">
            <a:avLst/>
          </a:prstGeom>
          <a:noFill/>
          <a:ln>
            <a:noFill/>
          </a:ln>
        </p:spPr>
      </p:pic>
      <p:sp>
        <p:nvSpPr>
          <p:cNvPr id="111" name="Google Shape;111;p14"/>
          <p:cNvSpPr txBox="1"/>
          <p:nvPr/>
        </p:nvSpPr>
        <p:spPr>
          <a:xfrm>
            <a:off x="4931423" y="4148160"/>
            <a:ext cx="45720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2000" b="0" i="0" u="none" strike="noStrike" cap="none">
                <a:solidFill>
                  <a:schemeClr val="lt2"/>
                </a:solidFill>
                <a:latin typeface="Times New Roman"/>
                <a:ea typeface="Times New Roman"/>
                <a:cs typeface="Times New Roman"/>
                <a:sym typeface="Times New Roman"/>
              </a:rPr>
              <a:t>Add Staff, Get List Staff, Del Staff, …</a:t>
            </a:r>
            <a:endParaRPr sz="2000" b="0" i="0" u="none" strike="noStrike" cap="none">
              <a:solidFill>
                <a:schemeClr val="lt2"/>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520744" y="479103"/>
            <a:ext cx="7518958"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t>Tài liệu tham khảo:</a:t>
            </a:r>
            <a:endParaRPr sz="2400"/>
          </a:p>
        </p:txBody>
      </p:sp>
      <p:sp>
        <p:nvSpPr>
          <p:cNvPr id="117" name="Google Shape;117;p15"/>
          <p:cNvSpPr txBox="1"/>
          <p:nvPr/>
        </p:nvSpPr>
        <p:spPr>
          <a:xfrm>
            <a:off x="1245247" y="1704997"/>
            <a:ext cx="6069953"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2400" b="0" i="0" u="sng" strike="noStrike" cap="none">
                <a:solidFill>
                  <a:schemeClr val="lt2"/>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www.raspberrypi.com/software/</a:t>
            </a: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vi-VN" sz="2400" b="0" i="0" u="none" strike="noStrike" cap="none">
                <a:solidFill>
                  <a:schemeClr val="lt2"/>
                </a:solidFill>
                <a:latin typeface="Times New Roman"/>
                <a:ea typeface="Times New Roman"/>
                <a:cs typeface="Times New Roman"/>
                <a:sym typeface="Times New Roman"/>
              </a:rPr>
              <a:t>chat.openai.com</a:t>
            </a: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strike="noStrike" cap="none">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vi-VN" sz="2400" b="0" i="0" u="none" strike="noStrike" cap="none">
                <a:solidFill>
                  <a:schemeClr val="lt2"/>
                </a:solidFill>
                <a:latin typeface="Times New Roman"/>
                <a:ea typeface="Times New Roman"/>
                <a:cs typeface="Times New Roman"/>
                <a:sym typeface="Times New Roman"/>
              </a:rPr>
              <a:t>www.django-rest-framework.org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7972" y="588335"/>
            <a:ext cx="8542460" cy="2457373"/>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vi-VN" sz="4000">
                <a:latin typeface="Arial"/>
                <a:ea typeface="Arial"/>
                <a:cs typeface="Arial"/>
                <a:sym typeface="Arial"/>
              </a:rPr>
              <a:t>Thank for watching</a:t>
            </a:r>
            <a:endParaRPr sz="4000">
              <a:latin typeface="Arial"/>
              <a:ea typeface="Arial"/>
              <a:cs typeface="Arial"/>
              <a:sym typeface="Arial"/>
            </a:endParaRPr>
          </a:p>
        </p:txBody>
      </p:sp>
      <p:cxnSp>
        <p:nvCxnSpPr>
          <p:cNvPr id="123" name="Google Shape;123;p16"/>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t>Xây dựng Model nhận diện </a:t>
            </a:r>
            <a:br>
              <a:rPr lang="vi-VN" sz="4000" dirty="0"/>
            </a:br>
            <a:r>
              <a:rPr lang="vi-VN" sz="4000" dirty="0"/>
              <a:t>khuôn mặt</a:t>
            </a:r>
            <a:endParaRPr sz="4000" dirty="0"/>
          </a:p>
        </p:txBody>
      </p:sp>
      <p:sp>
        <p:nvSpPr>
          <p:cNvPr id="175" name="Google Shape;175;p30"/>
          <p:cNvSpPr txBox="1">
            <a:spLocks noGrp="1"/>
          </p:cNvSpPr>
          <p:nvPr>
            <p:ph type="subTitle" idx="1"/>
          </p:nvPr>
        </p:nvSpPr>
        <p:spPr>
          <a:xfrm>
            <a:off x="4917749" y="3290550"/>
            <a:ext cx="4084484" cy="523800"/>
          </a:xfrm>
          <a:prstGeom prst="rect">
            <a:avLst/>
          </a:prstGeom>
        </p:spPr>
        <p:txBody>
          <a:bodyPr spcFirstLastPara="1" wrap="square" lIns="91425" tIns="91425" rIns="91425" bIns="91425" anchor="t" anchorCtr="0">
            <a:noAutofit/>
          </a:bodyPr>
          <a:lstStyle/>
          <a:p>
            <a:pPr marL="0" lvl="0" indent="0"/>
            <a:r>
              <a:rPr lang="vi-VN"/>
              <a:t>Nguyễn Văn Hoàng Phúc – Trần Thanh Nguyên</a:t>
            </a:r>
            <a:endParaRPr dirty="0"/>
          </a:p>
        </p:txBody>
      </p:sp>
      <p:sp>
        <p:nvSpPr>
          <p:cNvPr id="176" name="Google Shape;176;p30"/>
          <p:cNvSpPr txBox="1">
            <a:spLocks noGrp="1"/>
          </p:cNvSpPr>
          <p:nvPr>
            <p:ph type="title" idx="2"/>
          </p:nvPr>
        </p:nvSpPr>
        <p:spPr>
          <a:xfrm>
            <a:off x="4849169" y="1001125"/>
            <a:ext cx="2217937"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13558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879177" y="848768"/>
            <a:ext cx="7336673" cy="3775113"/>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vi-VN" sz="2000" dirty="0"/>
              <a:t>Đầu vào: </a:t>
            </a:r>
          </a:p>
          <a:p>
            <a:pPr marL="0" lvl="0" indent="0">
              <a:buNone/>
            </a:pPr>
            <a:endParaRPr lang="en-US" sz="2000" dirty="0"/>
          </a:p>
          <a:p>
            <a:pPr marL="0" lvl="0" indent="0">
              <a:buNone/>
            </a:pPr>
            <a:r>
              <a:rPr lang="vi-VN" sz="2000" dirty="0"/>
              <a:t>Tập dữ liệu huấn luyện (các khuôn mặt được chọn làm gốc để nhận diện)</a:t>
            </a:r>
            <a:endParaRPr lang="en-US" sz="2000" dirty="0"/>
          </a:p>
          <a:p>
            <a:pPr marL="0" lvl="0" indent="0">
              <a:buNone/>
            </a:pPr>
            <a:r>
              <a:rPr lang="vi-VN" sz="2000" dirty="0"/>
              <a:t>Tập dữ liệu kiểm thử (các khuôn mặt</a:t>
            </a:r>
            <a:r>
              <a:rPr lang="en-US" sz="2000" dirty="0"/>
              <a:t> lấy</a:t>
            </a:r>
            <a:r>
              <a:rPr lang="vi-VN" sz="2000" dirty="0"/>
              <a:t> </a:t>
            </a:r>
            <a:r>
              <a:rPr lang="en-US" sz="2000" dirty="0"/>
              <a:t>ra</a:t>
            </a:r>
            <a:r>
              <a:rPr lang="vi-VN" sz="2000" dirty="0"/>
              <a:t> từ camera cần nhận diện) </a:t>
            </a:r>
          </a:p>
          <a:p>
            <a:pPr marL="0" lvl="0" indent="0">
              <a:buNone/>
            </a:pPr>
            <a:endParaRPr lang="en-US" sz="2000" dirty="0"/>
          </a:p>
          <a:p>
            <a:pPr marL="0" lvl="0" indent="0">
              <a:buNone/>
            </a:pPr>
            <a:r>
              <a:rPr lang="en-US" sz="2000" dirty="0"/>
              <a:t>Đầu ra: </a:t>
            </a:r>
          </a:p>
          <a:p>
            <a:pPr marL="0" lvl="0" indent="0">
              <a:buNone/>
            </a:pPr>
            <a:endParaRPr lang="en-US" sz="2000" dirty="0"/>
          </a:p>
          <a:p>
            <a:pPr marL="0" lvl="0" indent="0">
              <a:buNone/>
            </a:pPr>
            <a:r>
              <a:rPr lang="en-US" sz="2000" dirty="0"/>
              <a:t>Kết quả nhận diện trên tập dữ liệu kiểm thử</a:t>
            </a:r>
          </a:p>
          <a:p>
            <a:pPr marL="0" lvl="0" indent="0">
              <a:buNone/>
            </a:pPr>
            <a:r>
              <a:rPr lang="en-US" sz="2000" dirty="0"/>
              <a:t>Hiệu suất nhận diện bao nhiều phần trăm</a:t>
            </a:r>
            <a:endParaRPr lang="vi-VN"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Tập dữ liệu train</a:t>
            </a:r>
            <a:endParaRPr dirty="0"/>
          </a:p>
        </p:txBody>
      </p:sp>
      <p:pic>
        <p:nvPicPr>
          <p:cNvPr id="3" name="Picture 2"/>
          <p:cNvPicPr>
            <a:picLocks noChangeAspect="1"/>
          </p:cNvPicPr>
          <p:nvPr/>
        </p:nvPicPr>
        <p:blipFill>
          <a:blip r:embed="rId3"/>
          <a:stretch>
            <a:fillRect/>
          </a:stretch>
        </p:blipFill>
        <p:spPr>
          <a:xfrm>
            <a:off x="692599" y="763146"/>
            <a:ext cx="7646743" cy="3897988"/>
          </a:xfrm>
          <a:prstGeom prst="rect">
            <a:avLst/>
          </a:prstGeom>
        </p:spPr>
      </p:pic>
    </p:spTree>
    <p:extLst>
      <p:ext uri="{BB962C8B-B14F-4D97-AF65-F5344CB8AC3E}">
        <p14:creationId xmlns:p14="http://schemas.microsoft.com/office/powerpoint/2010/main" val="238641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Tập dữ liệu test</a:t>
            </a:r>
            <a:endParaRPr dirty="0"/>
          </a:p>
        </p:txBody>
      </p:sp>
      <p:pic>
        <p:nvPicPr>
          <p:cNvPr id="2" name="Picture 1"/>
          <p:cNvPicPr>
            <a:picLocks noChangeAspect="1"/>
          </p:cNvPicPr>
          <p:nvPr/>
        </p:nvPicPr>
        <p:blipFill>
          <a:blip r:embed="rId3"/>
          <a:stretch>
            <a:fillRect/>
          </a:stretch>
        </p:blipFill>
        <p:spPr>
          <a:xfrm>
            <a:off x="953729" y="767205"/>
            <a:ext cx="7181740" cy="4090304"/>
          </a:xfrm>
          <a:prstGeom prst="rect">
            <a:avLst/>
          </a:prstGeom>
        </p:spPr>
      </p:pic>
    </p:spTree>
    <p:extLst>
      <p:ext uri="{BB962C8B-B14F-4D97-AF65-F5344CB8AC3E}">
        <p14:creationId xmlns:p14="http://schemas.microsoft.com/office/powerpoint/2010/main" val="3480268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Tập dữ liệu test</a:t>
            </a:r>
            <a:endParaRPr dirty="0"/>
          </a:p>
        </p:txBody>
      </p:sp>
      <p:pic>
        <p:nvPicPr>
          <p:cNvPr id="3" name="Picture 2"/>
          <p:cNvPicPr>
            <a:picLocks noChangeAspect="1"/>
          </p:cNvPicPr>
          <p:nvPr/>
        </p:nvPicPr>
        <p:blipFill>
          <a:blip r:embed="rId3"/>
          <a:stretch>
            <a:fillRect/>
          </a:stretch>
        </p:blipFill>
        <p:spPr>
          <a:xfrm>
            <a:off x="532811" y="1041275"/>
            <a:ext cx="8023576" cy="3518071"/>
          </a:xfrm>
          <a:prstGeom prst="rect">
            <a:avLst/>
          </a:prstGeom>
        </p:spPr>
      </p:pic>
    </p:spTree>
    <p:extLst>
      <p:ext uri="{BB962C8B-B14F-4D97-AF65-F5344CB8AC3E}">
        <p14:creationId xmlns:p14="http://schemas.microsoft.com/office/powerpoint/2010/main" val="3440141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92599" y="1041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Mô hình chung cho các bài toán học máy</a:t>
            </a:r>
            <a:endParaRPr dirty="0"/>
          </a:p>
        </p:txBody>
      </p:sp>
      <p:pic>
        <p:nvPicPr>
          <p:cNvPr id="2" name="Picture 1"/>
          <p:cNvPicPr>
            <a:picLocks noChangeAspect="1"/>
          </p:cNvPicPr>
          <p:nvPr/>
        </p:nvPicPr>
        <p:blipFill>
          <a:blip r:embed="rId3"/>
          <a:stretch>
            <a:fillRect/>
          </a:stretch>
        </p:blipFill>
        <p:spPr>
          <a:xfrm>
            <a:off x="1200240" y="807517"/>
            <a:ext cx="6688718" cy="4009581"/>
          </a:xfrm>
          <a:prstGeom prst="rect">
            <a:avLst/>
          </a:prstGeom>
        </p:spPr>
      </p:pic>
    </p:spTree>
    <p:extLst>
      <p:ext uri="{BB962C8B-B14F-4D97-AF65-F5344CB8AC3E}">
        <p14:creationId xmlns:p14="http://schemas.microsoft.com/office/powerpoint/2010/main" val="6605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473541" y="848767"/>
            <a:ext cx="8527128" cy="4018865"/>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en-US" sz="2000" dirty="0"/>
              <a:t>Trích xuất đặc trưng: Hai mô hình đơn giản trong xử lí ảnh và nhận dạng đối tượng được sử dụng là LBP (Local Binary Patterns) và HoG (Histogram of Oriented Gradients). </a:t>
            </a:r>
          </a:p>
          <a:p>
            <a:pPr marL="501650" indent="-342900">
              <a:buClr>
                <a:srgbClr val="FFFF00"/>
              </a:buClr>
              <a:buSzPct val="60000"/>
              <a:buFont typeface="Wingdings" panose="05000000000000000000" pitchFamily="2" charset="2"/>
              <a:buChar char="Ø"/>
            </a:pPr>
            <a:r>
              <a:rPr lang="vi-VN" sz="2000" dirty="0"/>
              <a:t>LBP là một phương pháp đặc trưng đơn giản, dựa trên việc so sánh các giá trị pixel trong vùng lân cận của mỗi điểm ảnh với giá trị trung tâm của vùng đó. Kết quả của quá trình so sánh này được biểu diễn dưới dạng một chuỗi nhị phân, gọi là mẫu LBP. Mẫu LBP được sử dụng để mô tả tính năng cục bộ của ảnh và có thể được sử dụng để nhận dạng đối tượng.</a:t>
            </a:r>
          </a:p>
          <a:p>
            <a:pPr marL="501650" indent="-342900">
              <a:buClr>
                <a:srgbClr val="FFFF00"/>
              </a:buClr>
              <a:buSzPct val="60000"/>
              <a:buFont typeface="Wingdings" panose="05000000000000000000" pitchFamily="2" charset="2"/>
              <a:buChar char="Ø"/>
            </a:pPr>
            <a:r>
              <a:rPr lang="vi-VN" sz="2000" dirty="0"/>
              <a:t>HoG là một phương pháp trích xuất đặc trưng dựa trên việc tính toán bộ mô tả hướng của các cạnh trong ảnh. HoG được sử dụng để phát hiện đối tượng trong ảnh bằng cách so sánh bộ mô tả của ảnh với bộ mô tả của các đối tượng đã biết trước và tìm kiếm sự khớp nhau.</a:t>
            </a:r>
          </a:p>
          <a:p>
            <a:pPr marL="0" lvl="0" indent="0">
              <a:buNone/>
            </a:pPr>
            <a:endParaRPr lang="vi-VN" sz="2000" dirty="0"/>
          </a:p>
        </p:txBody>
      </p:sp>
    </p:spTree>
    <p:extLst>
      <p:ext uri="{BB962C8B-B14F-4D97-AF65-F5344CB8AC3E}">
        <p14:creationId xmlns:p14="http://schemas.microsoft.com/office/powerpoint/2010/main" val="2735350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260498" y="445254"/>
            <a:ext cx="6726390" cy="6949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Nhắt lại </a:t>
            </a:r>
            <a:r>
              <a:rPr lang="vi-VN" dirty="0">
                <a:hlinkClick r:id="rId4"/>
              </a:rPr>
              <a:t>Sơ đồ hệ thống</a:t>
            </a:r>
            <a:endParaRPr dirty="0"/>
          </a:p>
        </p:txBody>
      </p:sp>
      <p:pic>
        <p:nvPicPr>
          <p:cNvPr id="2" name="Picture 1">
            <a:extLst>
              <a:ext uri="{FF2B5EF4-FFF2-40B4-BE49-F238E27FC236}">
                <a16:creationId xmlns:a16="http://schemas.microsoft.com/office/drawing/2014/main" id="{4B8B335E-EB2D-445C-B726-ECAFE4A8FED1}"/>
              </a:ext>
            </a:extLst>
          </p:cNvPr>
          <p:cNvPicPr>
            <a:picLocks noChangeAspect="1"/>
          </p:cNvPicPr>
          <p:nvPr/>
        </p:nvPicPr>
        <p:blipFill>
          <a:blip r:embed="rId5"/>
          <a:stretch>
            <a:fillRect/>
          </a:stretch>
        </p:blipFill>
        <p:spPr>
          <a:xfrm>
            <a:off x="174301" y="1140176"/>
            <a:ext cx="8795398" cy="385077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637598" y="2760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Phần thuật toán:</a:t>
            </a:r>
            <a:endParaRPr sz="3000" dirty="0">
              <a:solidFill>
                <a:srgbClr val="F3F3F3"/>
              </a:solidFill>
            </a:endParaRPr>
          </a:p>
        </p:txBody>
      </p:sp>
      <p:sp>
        <p:nvSpPr>
          <p:cNvPr id="110" name="Google Shape;110;p25"/>
          <p:cNvSpPr txBox="1">
            <a:spLocks noGrp="1"/>
          </p:cNvSpPr>
          <p:nvPr>
            <p:ph type="body" idx="1"/>
          </p:nvPr>
        </p:nvSpPr>
        <p:spPr>
          <a:xfrm>
            <a:off x="473541" y="848767"/>
            <a:ext cx="8527128" cy="4018865"/>
          </a:xfrm>
          <a:prstGeom prst="rect">
            <a:avLst/>
          </a:prstGeom>
          <a:solidFill>
            <a:srgbClr val="0C343D">
              <a:alpha val="56699"/>
            </a:srgbClr>
          </a:solidFill>
        </p:spPr>
        <p:txBody>
          <a:bodyPr spcFirstLastPara="1" wrap="square" lIns="234000" tIns="234000" rIns="234000" bIns="91425" anchor="t" anchorCtr="0">
            <a:noAutofit/>
          </a:bodyPr>
          <a:lstStyle/>
          <a:p>
            <a:pPr marL="0" lvl="0" indent="0">
              <a:buNone/>
            </a:pPr>
            <a:r>
              <a:rPr lang="en-US" sz="2000" dirty="0"/>
              <a:t>Đối với mỗi mô hình ta thực hiện các phương pháp tiền xử lí dữ liệu khác nhau: </a:t>
            </a:r>
          </a:p>
          <a:p>
            <a:pPr marL="0" lvl="0" indent="0">
              <a:buNone/>
            </a:pPr>
            <a:r>
              <a:rPr lang="en-US" sz="2000" dirty="0"/>
              <a:t>- </a:t>
            </a:r>
            <a:r>
              <a:rPr lang="vi-VN" sz="2000" dirty="0"/>
              <a:t>Chuyển đổi định dạng dữ liệu (gray scale)</a:t>
            </a:r>
            <a:r>
              <a:rPr lang="en-US" sz="2000" dirty="0"/>
              <a:t>: Vì màu sắc không quyết định đến đặc trưng được trích xuất từ các mô hình LBP, HoG, nên chiều màu sắc sẽ bị loại bỏ trở thành ảnh trắng đen. </a:t>
            </a:r>
            <a:endParaRPr lang="vi-VN" sz="2000" dirty="0"/>
          </a:p>
          <a:p>
            <a:pPr marL="0" lvl="0" indent="0">
              <a:buNone/>
            </a:pPr>
            <a:r>
              <a:rPr lang="en-US" sz="2000" dirty="0"/>
              <a:t>- </a:t>
            </a:r>
            <a:r>
              <a:rPr lang="vi-VN" sz="2000" dirty="0"/>
              <a:t>Loại bỏ nhiễu (xử lí ngoại lệ)</a:t>
            </a:r>
            <a:r>
              <a:rPr lang="en-US" sz="2000" dirty="0"/>
              <a:t>: Sử dụng các phương pháp loại bỏ nhiễu như Gaussian Blur, Median Blur, Bilateral Filtering. </a:t>
            </a:r>
          </a:p>
          <a:p>
            <a:pPr marL="0" indent="0">
              <a:buNone/>
            </a:pPr>
            <a:r>
              <a:rPr lang="en-US" sz="2000" dirty="0"/>
              <a:t>- </a:t>
            </a:r>
            <a:r>
              <a:rPr lang="vi-VN" sz="2000" dirty="0"/>
              <a:t>Chuẩn hóa dữ liệu</a:t>
            </a:r>
            <a:r>
              <a:rPr lang="en-US" sz="2000" dirty="0"/>
              <a:t>: Hiện tại màu sắc của các bức ảnh sẽ là trắng đen tuy nhiên mức độ đậm nhạt chưa thống nhất nên sẽ chuẩn hóa mức độ đậm nhạt về mức min max (min: trắng , max: đen) </a:t>
            </a:r>
            <a:endParaRPr lang="vi-VN" sz="2000" dirty="0"/>
          </a:p>
          <a:p>
            <a:pPr marL="0" lvl="0" indent="0">
              <a:buNone/>
            </a:pPr>
            <a:endParaRPr lang="vi-VN" sz="2000" dirty="0"/>
          </a:p>
          <a:p>
            <a:pPr marL="0" lvl="0" indent="0">
              <a:buNone/>
            </a:pPr>
            <a:endParaRPr lang="vi-VN" sz="2000" dirty="0"/>
          </a:p>
        </p:txBody>
      </p:sp>
    </p:spTree>
    <p:extLst>
      <p:ext uri="{BB962C8B-B14F-4D97-AF65-F5344CB8AC3E}">
        <p14:creationId xmlns:p14="http://schemas.microsoft.com/office/powerpoint/2010/main" val="2736701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99;p36"/>
          <p:cNvSpPr txBox="1">
            <a:spLocks noGrp="1"/>
          </p:cNvSpPr>
          <p:nvPr>
            <p:ph type="title"/>
          </p:nvPr>
        </p:nvSpPr>
        <p:spPr>
          <a:xfrm>
            <a:off x="550079" y="1944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Tiền sử lí dữ liệu</a:t>
            </a:r>
            <a:endParaRPr dirty="0"/>
          </a:p>
        </p:txBody>
      </p:sp>
      <p:sp>
        <p:nvSpPr>
          <p:cNvPr id="5" name="TextBox 4"/>
          <p:cNvSpPr txBox="1"/>
          <p:nvPr/>
        </p:nvSpPr>
        <p:spPr>
          <a:xfrm>
            <a:off x="1636294" y="835862"/>
            <a:ext cx="8044379" cy="3970318"/>
          </a:xfrm>
          <a:prstGeom prst="rect">
            <a:avLst/>
          </a:prstGeom>
          <a:noFill/>
        </p:spPr>
        <p:txBody>
          <a:bodyPr wrap="square" rtlCol="0">
            <a:spAutoFit/>
          </a:bodyPr>
          <a:lstStyle/>
          <a:p>
            <a:r>
              <a:rPr lang="en-US" sz="1800" dirty="0">
                <a:solidFill>
                  <a:schemeClr val="tx2"/>
                </a:solidFill>
              </a:rPr>
              <a:t>Mỗi hình ảnh trong tập dữ liệu đầu vào sẽ được: </a:t>
            </a:r>
          </a:p>
          <a:p>
            <a:endParaRPr lang="en-US" sz="1800" dirty="0">
              <a:solidFill>
                <a:schemeClr val="tx2"/>
              </a:solidFill>
            </a:endParaRPr>
          </a:p>
          <a:p>
            <a:pPr marL="285750" indent="-285750">
              <a:buClr>
                <a:srgbClr val="FFFF00"/>
              </a:buClr>
              <a:buFont typeface="Wingdings" panose="05000000000000000000" pitchFamily="2" charset="2"/>
              <a:buChar char="§"/>
            </a:pPr>
            <a:r>
              <a:rPr lang="en-US" sz="1800" dirty="0">
                <a:solidFill>
                  <a:schemeClr val="tx2"/>
                </a:solidFill>
              </a:rPr>
              <a:t>Đọc ra với hệ màu trắng đen: </a:t>
            </a:r>
          </a:p>
          <a:p>
            <a:pPr>
              <a:buClr>
                <a:srgbClr val="FFFF00"/>
              </a:buClr>
            </a:pPr>
            <a:r>
              <a:rPr lang="en-US" sz="1800" dirty="0">
                <a:solidFill>
                  <a:schemeClr val="tx2"/>
                </a:solidFill>
              </a:rPr>
              <a:t>Hiện tại đọc ra hệ màu cv2.IMREAD_GRAYSCALE</a:t>
            </a:r>
          </a:p>
          <a:p>
            <a:pPr marL="285750" indent="-285750">
              <a:buClr>
                <a:srgbClr val="FFFF00"/>
              </a:buClr>
              <a:buFont typeface="Wingdings" panose="05000000000000000000" pitchFamily="2" charset="2"/>
              <a:buChar char="§"/>
            </a:pPr>
            <a:r>
              <a:rPr lang="en-US" sz="1800" dirty="0">
                <a:solidFill>
                  <a:schemeClr val="tx2"/>
                </a:solidFill>
              </a:rPr>
              <a:t>Xác định tọa độ khuôn mặt và cắt hình ảnh khuôn mặt</a:t>
            </a:r>
          </a:p>
          <a:p>
            <a:pPr>
              <a:buClr>
                <a:srgbClr val="FFFF00"/>
              </a:buClr>
            </a:pPr>
            <a:r>
              <a:rPr lang="en-US" sz="1800" dirty="0">
                <a:solidFill>
                  <a:schemeClr val="tx2"/>
                </a:solidFill>
              </a:rPr>
              <a:t>Detect face bằng hàm face_locations trong thư viện. </a:t>
            </a:r>
          </a:p>
          <a:p>
            <a:pPr>
              <a:buClr>
                <a:srgbClr val="FFFF00"/>
              </a:buClr>
            </a:pPr>
            <a:r>
              <a:rPr lang="en-US" sz="1800" dirty="0">
                <a:solidFill>
                  <a:schemeClr val="tx2"/>
                </a:solidFill>
              </a:rPr>
              <a:t>Cắt ảnh tương tự như cắt mảng 2 chiều. </a:t>
            </a:r>
          </a:p>
          <a:p>
            <a:pPr marL="285750" indent="-285750">
              <a:buClr>
                <a:srgbClr val="FFFF00"/>
              </a:buClr>
              <a:buFont typeface="Wingdings" panose="05000000000000000000" pitchFamily="2" charset="2"/>
              <a:buChar char="§"/>
            </a:pPr>
            <a:r>
              <a:rPr lang="en-US" sz="1800" dirty="0">
                <a:solidFill>
                  <a:schemeClr val="tx2"/>
                </a:solidFill>
              </a:rPr>
              <a:t>Chuẩn hóa khuôn mặt về kích thước thích hợp</a:t>
            </a:r>
          </a:p>
          <a:p>
            <a:pPr>
              <a:buClr>
                <a:srgbClr val="FFFF00"/>
              </a:buClr>
            </a:pPr>
            <a:r>
              <a:rPr lang="en-US" sz="1800" dirty="0">
                <a:solidFill>
                  <a:schemeClr val="tx2"/>
                </a:solidFill>
              </a:rPr>
              <a:t>Hiện tại chọn được kích thước là 64*64 cho mỗi khuôn mặt</a:t>
            </a:r>
          </a:p>
          <a:p>
            <a:pPr marL="285750" indent="-285750">
              <a:buClr>
                <a:srgbClr val="FFFF00"/>
              </a:buClr>
              <a:buFont typeface="Wingdings" panose="05000000000000000000" pitchFamily="2" charset="2"/>
              <a:buChar char="§"/>
            </a:pPr>
            <a:r>
              <a:rPr lang="en-US" sz="1800" dirty="0">
                <a:solidFill>
                  <a:schemeClr val="tx2"/>
                </a:solidFill>
              </a:rPr>
              <a:t>Xử lí ngoại lệ, làm mờ ảnh</a:t>
            </a:r>
          </a:p>
          <a:p>
            <a:pPr>
              <a:buClr>
                <a:srgbClr val="FFFF00"/>
              </a:buClr>
            </a:pPr>
            <a:r>
              <a:rPr lang="en-US" sz="1800" dirty="0">
                <a:solidFill>
                  <a:schemeClr val="tx2"/>
                </a:solidFill>
              </a:rPr>
              <a:t>GaussianBlur, medianBlur, bilateralFilter. </a:t>
            </a:r>
          </a:p>
          <a:p>
            <a:pPr marL="285750" indent="-285750">
              <a:buClr>
                <a:srgbClr val="FFFF00"/>
              </a:buClr>
              <a:buFont typeface="Wingdings" panose="05000000000000000000" pitchFamily="2" charset="2"/>
              <a:buChar char="§"/>
            </a:pPr>
            <a:r>
              <a:rPr lang="en-US" sz="1800" dirty="0">
                <a:solidFill>
                  <a:schemeClr val="tx2"/>
                </a:solidFill>
              </a:rPr>
              <a:t>Chuẩn hóa dữ liệu</a:t>
            </a:r>
          </a:p>
          <a:p>
            <a:pPr>
              <a:buClr>
                <a:srgbClr val="FFFF00"/>
              </a:buClr>
            </a:pPr>
            <a:r>
              <a:rPr lang="en-US" sz="1800" dirty="0">
                <a:solidFill>
                  <a:schemeClr val="tx2"/>
                </a:solidFill>
              </a:rPr>
              <a:t>image = cv2.normalize(image, None, alpha=0, beta=1, norm_type=cv2.NORM_MINMAX, dtype=cv2.CV_32F)</a:t>
            </a:r>
          </a:p>
        </p:txBody>
      </p:sp>
    </p:spTree>
    <p:extLst>
      <p:ext uri="{BB962C8B-B14F-4D97-AF65-F5344CB8AC3E}">
        <p14:creationId xmlns:p14="http://schemas.microsoft.com/office/powerpoint/2010/main" val="972779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Giai đoạn xử lí tiền dữ liệu</a:t>
            </a:r>
            <a:endParaRPr dirty="0"/>
          </a:p>
        </p:txBody>
      </p:sp>
      <p:pic>
        <p:nvPicPr>
          <p:cNvPr id="2" name="Picture 1"/>
          <p:cNvPicPr>
            <a:picLocks noChangeAspect="1"/>
          </p:cNvPicPr>
          <p:nvPr/>
        </p:nvPicPr>
        <p:blipFill>
          <a:blip r:embed="rId3"/>
          <a:stretch>
            <a:fillRect/>
          </a:stretch>
        </p:blipFill>
        <p:spPr>
          <a:xfrm>
            <a:off x="799961" y="859652"/>
            <a:ext cx="7393023" cy="387485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LBP để trích xuất đặc trưng</a:t>
            </a:r>
            <a:endParaRPr dirty="0"/>
          </a:p>
        </p:txBody>
      </p:sp>
      <p:pic>
        <p:nvPicPr>
          <p:cNvPr id="2" name="Picture 1"/>
          <p:cNvPicPr>
            <a:picLocks noChangeAspect="1"/>
          </p:cNvPicPr>
          <p:nvPr/>
        </p:nvPicPr>
        <p:blipFill>
          <a:blip r:embed="rId3"/>
          <a:stretch>
            <a:fillRect/>
          </a:stretch>
        </p:blipFill>
        <p:spPr>
          <a:xfrm>
            <a:off x="1790559" y="838628"/>
            <a:ext cx="5563082" cy="2682472"/>
          </a:xfrm>
          <a:prstGeom prst="rect">
            <a:avLst/>
          </a:prstGeom>
        </p:spPr>
      </p:pic>
      <p:sp>
        <p:nvSpPr>
          <p:cNvPr id="3" name="TextBox 2"/>
          <p:cNvSpPr txBox="1"/>
          <p:nvPr/>
        </p:nvSpPr>
        <p:spPr>
          <a:xfrm>
            <a:off x="2303187" y="3574549"/>
            <a:ext cx="1805302" cy="307777"/>
          </a:xfrm>
          <a:prstGeom prst="rect">
            <a:avLst/>
          </a:prstGeom>
          <a:noFill/>
        </p:spPr>
        <p:txBody>
          <a:bodyPr wrap="none" rtlCol="0">
            <a:spAutoFit/>
          </a:bodyPr>
          <a:lstStyle/>
          <a:p>
            <a:r>
              <a:rPr lang="en-US" dirty="0">
                <a:solidFill>
                  <a:schemeClr val="tx2"/>
                </a:solidFill>
              </a:rPr>
              <a:t>D = 3,    góc = 45 độ</a:t>
            </a:r>
          </a:p>
        </p:txBody>
      </p:sp>
      <p:sp>
        <p:nvSpPr>
          <p:cNvPr id="6" name="TextBox 5"/>
          <p:cNvSpPr txBox="1"/>
          <p:nvPr/>
        </p:nvSpPr>
        <p:spPr>
          <a:xfrm>
            <a:off x="5123160" y="3549133"/>
            <a:ext cx="1805302" cy="307777"/>
          </a:xfrm>
          <a:prstGeom prst="rect">
            <a:avLst/>
          </a:prstGeom>
          <a:noFill/>
        </p:spPr>
        <p:txBody>
          <a:bodyPr wrap="none" rtlCol="0">
            <a:spAutoFit/>
          </a:bodyPr>
          <a:lstStyle/>
          <a:p>
            <a:r>
              <a:rPr lang="en-US" dirty="0">
                <a:solidFill>
                  <a:schemeClr val="tx2"/>
                </a:solidFill>
              </a:rPr>
              <a:t>D = 5,    góc = 30 độ</a:t>
            </a:r>
          </a:p>
        </p:txBody>
      </p:sp>
      <p:sp>
        <p:nvSpPr>
          <p:cNvPr id="5" name="TextBox 4"/>
          <p:cNvSpPr txBox="1"/>
          <p:nvPr/>
        </p:nvSpPr>
        <p:spPr>
          <a:xfrm>
            <a:off x="1037339" y="3998401"/>
            <a:ext cx="7311134" cy="923330"/>
          </a:xfrm>
          <a:prstGeom prst="rect">
            <a:avLst/>
          </a:prstGeom>
          <a:noFill/>
        </p:spPr>
        <p:txBody>
          <a:bodyPr wrap="square" rtlCol="0">
            <a:spAutoFit/>
          </a:bodyPr>
          <a:lstStyle/>
          <a:p>
            <a:r>
              <a:rPr lang="en-US" sz="1800" dirty="0">
                <a:solidFill>
                  <a:schemeClr val="tx2"/>
                </a:solidFill>
              </a:rPr>
              <a:t>Mỗi pixel (điểm ảnh) sẽ có một giá trị duy nhất thể hiện độ xám của điểm đó (0-255). Chúng ta đi so sánh giá trị của các điểm ảnh lân cận với điểm trung tâm để thu được giá trị của điểm ảnh LBP. </a:t>
            </a:r>
          </a:p>
        </p:txBody>
      </p:sp>
    </p:spTree>
    <p:extLst>
      <p:ext uri="{BB962C8B-B14F-4D97-AF65-F5344CB8AC3E}">
        <p14:creationId xmlns:p14="http://schemas.microsoft.com/office/powerpoint/2010/main" val="1029722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LBP để trích xuất đặc trưng</a:t>
            </a:r>
            <a:endParaRPr dirty="0"/>
          </a:p>
        </p:txBody>
      </p:sp>
      <p:pic>
        <p:nvPicPr>
          <p:cNvPr id="4" name="Picture 3"/>
          <p:cNvPicPr>
            <a:picLocks noChangeAspect="1"/>
          </p:cNvPicPr>
          <p:nvPr/>
        </p:nvPicPr>
        <p:blipFill>
          <a:blip r:embed="rId3"/>
          <a:stretch>
            <a:fillRect/>
          </a:stretch>
        </p:blipFill>
        <p:spPr>
          <a:xfrm>
            <a:off x="796724" y="785329"/>
            <a:ext cx="7399497" cy="4132280"/>
          </a:xfrm>
          <a:prstGeom prst="rect">
            <a:avLst/>
          </a:prstGeom>
        </p:spPr>
      </p:pic>
    </p:spTree>
    <p:extLst>
      <p:ext uri="{BB962C8B-B14F-4D97-AF65-F5344CB8AC3E}">
        <p14:creationId xmlns:p14="http://schemas.microsoft.com/office/powerpoint/2010/main" val="3323961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LBP để trích xuất đặc trưng</a:t>
            </a:r>
            <a:endParaRPr dirty="0"/>
          </a:p>
        </p:txBody>
      </p:sp>
      <p:sp>
        <p:nvSpPr>
          <p:cNvPr id="2" name="TextBox 1"/>
          <p:cNvSpPr txBox="1"/>
          <p:nvPr/>
        </p:nvSpPr>
        <p:spPr>
          <a:xfrm>
            <a:off x="1299511" y="1127531"/>
            <a:ext cx="5115040" cy="1323439"/>
          </a:xfrm>
          <a:prstGeom prst="rect">
            <a:avLst/>
          </a:prstGeom>
          <a:noFill/>
        </p:spPr>
        <p:txBody>
          <a:bodyPr wrap="square" rtlCol="0">
            <a:spAutoFit/>
          </a:bodyPr>
          <a:lstStyle/>
          <a:p>
            <a:r>
              <a:rPr lang="en-US" sz="2000" dirty="0">
                <a:solidFill>
                  <a:schemeClr val="tx2"/>
                </a:solidFill>
              </a:rPr>
              <a:t># đã có LBP_img</a:t>
            </a:r>
          </a:p>
          <a:p>
            <a:r>
              <a:rPr lang="en-US" sz="2000" dirty="0">
                <a:solidFill>
                  <a:schemeClr val="tx2"/>
                </a:solidFill>
              </a:rPr>
              <a:t>hist, _ = np.histogram(out_our, bins=256)</a:t>
            </a:r>
          </a:p>
          <a:p>
            <a:r>
              <a:rPr lang="en-US" sz="2000" dirty="0">
                <a:solidFill>
                  <a:schemeClr val="tx2"/>
                </a:solidFill>
              </a:rPr>
              <a:t># chuan hoa</a:t>
            </a:r>
          </a:p>
          <a:p>
            <a:r>
              <a:rPr lang="en-US" sz="2000" dirty="0">
                <a:solidFill>
                  <a:schemeClr val="tx2"/>
                </a:solidFill>
              </a:rPr>
              <a:t>hist = np.float32(hist) / np.sum(hist)</a:t>
            </a:r>
          </a:p>
        </p:txBody>
      </p:sp>
      <p:sp>
        <p:nvSpPr>
          <p:cNvPr id="6" name="TextBox 5"/>
          <p:cNvSpPr txBox="1"/>
          <p:nvPr/>
        </p:nvSpPr>
        <p:spPr>
          <a:xfrm>
            <a:off x="1052005" y="2863906"/>
            <a:ext cx="7136444" cy="1631216"/>
          </a:xfrm>
          <a:prstGeom prst="rect">
            <a:avLst/>
          </a:prstGeom>
          <a:noFill/>
        </p:spPr>
        <p:txBody>
          <a:bodyPr wrap="square" rtlCol="0">
            <a:spAutoFit/>
          </a:bodyPr>
          <a:lstStyle/>
          <a:p>
            <a:r>
              <a:rPr lang="en-US" sz="2000" dirty="0">
                <a:solidFill>
                  <a:schemeClr val="tx2"/>
                </a:solidFill>
              </a:rPr>
              <a:t>Như vậy ta có việc trích xuất đặc trưng bằng LBP thực chất là thống kê histogram của các điểm ảnh trên LBP image. </a:t>
            </a:r>
          </a:p>
          <a:p>
            <a:endParaRPr lang="en-US" sz="2000" dirty="0">
              <a:solidFill>
                <a:schemeClr val="tx2"/>
              </a:solidFill>
            </a:endParaRPr>
          </a:p>
          <a:p>
            <a:r>
              <a:rPr lang="en-US" sz="2000" dirty="0">
                <a:solidFill>
                  <a:schemeClr val="tx2"/>
                </a:solidFill>
              </a:rPr>
              <a:t>Ta có một siêu tham số đặc trưng cho LBP là bins – số khoảng để chia các điểm ảnh trong LBP image</a:t>
            </a:r>
          </a:p>
        </p:txBody>
      </p:sp>
    </p:spTree>
    <p:extLst>
      <p:ext uri="{BB962C8B-B14F-4D97-AF65-F5344CB8AC3E}">
        <p14:creationId xmlns:p14="http://schemas.microsoft.com/office/powerpoint/2010/main" val="973126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HoG để trích xuất đặc trưng</a:t>
            </a:r>
            <a:endParaRPr dirty="0"/>
          </a:p>
        </p:txBody>
      </p:sp>
      <p:sp>
        <p:nvSpPr>
          <p:cNvPr id="2" name="TextBox 1"/>
          <p:cNvSpPr txBox="1"/>
          <p:nvPr/>
        </p:nvSpPr>
        <p:spPr>
          <a:xfrm>
            <a:off x="699474" y="833883"/>
            <a:ext cx="7812008" cy="3970318"/>
          </a:xfrm>
          <a:prstGeom prst="rect">
            <a:avLst/>
          </a:prstGeom>
          <a:noFill/>
        </p:spPr>
        <p:txBody>
          <a:bodyPr wrap="square" rtlCol="0">
            <a:spAutoFit/>
          </a:bodyPr>
          <a:lstStyle/>
          <a:p>
            <a:r>
              <a:rPr lang="vi-VN" sz="1800" dirty="0">
                <a:solidFill>
                  <a:schemeClr val="tx2"/>
                </a:solidFill>
              </a:rPr>
              <a:t>    # Tính gradient</a:t>
            </a:r>
          </a:p>
          <a:p>
            <a:r>
              <a:rPr lang="vi-VN" sz="1800" dirty="0">
                <a:solidFill>
                  <a:schemeClr val="tx2"/>
                </a:solidFill>
              </a:rPr>
              <a:t>    gx, gy = gradient(image)</a:t>
            </a:r>
          </a:p>
          <a:p>
            <a:br>
              <a:rPr lang="vi-VN" sz="1800" dirty="0">
                <a:solidFill>
                  <a:schemeClr val="tx2"/>
                </a:solidFill>
              </a:rPr>
            </a:br>
            <a:r>
              <a:rPr lang="vi-VN" sz="1800" dirty="0">
                <a:solidFill>
                  <a:schemeClr val="tx2"/>
                </a:solidFill>
              </a:rPr>
              <a:t>    # Tính độ lớn và hướng của gradient trung bình trong mỗi ô pixel</a:t>
            </a:r>
          </a:p>
          <a:p>
            <a:r>
              <a:rPr lang="vi-VN" sz="1800" dirty="0">
                <a:solidFill>
                  <a:schemeClr val="tx2"/>
                </a:solidFill>
              </a:rPr>
              <a:t>    magnitude, angle = magnitude_orientation(gx, gy)</a:t>
            </a:r>
          </a:p>
          <a:p>
            <a:br>
              <a:rPr lang="vi-VN" sz="1800" dirty="0">
                <a:solidFill>
                  <a:schemeClr val="tx2"/>
                </a:solidFill>
              </a:rPr>
            </a:br>
            <a:r>
              <a:rPr lang="vi-VN" sz="1800" dirty="0">
                <a:solidFill>
                  <a:schemeClr val="tx2"/>
                </a:solidFill>
              </a:rPr>
              <a:t>    # Tính histogram của hướng gradient trong mỗi ô pixel</a:t>
            </a:r>
          </a:p>
          <a:p>
            <a:r>
              <a:rPr lang="vi-VN" sz="1800" dirty="0">
                <a:solidFill>
                  <a:schemeClr val="tx2"/>
                </a:solidFill>
              </a:rPr>
              <a:t>    histogram = orientation_histogram(magnitude, angle, orientations, pixels_per_cell, cells_per_block)</a:t>
            </a:r>
          </a:p>
          <a:p>
            <a:r>
              <a:rPr lang="vi-VN" sz="1800" dirty="0">
                <a:solidFill>
                  <a:schemeClr val="tx2"/>
                </a:solidFill>
              </a:rPr>
              <a:t>    </a:t>
            </a:r>
          </a:p>
          <a:p>
            <a:r>
              <a:rPr lang="vi-VN" sz="1800" dirty="0">
                <a:solidFill>
                  <a:schemeClr val="tx2"/>
                </a:solidFill>
              </a:rPr>
              <a:t>    # Tính đặc trưng HOG</a:t>
            </a:r>
          </a:p>
          <a:p>
            <a:r>
              <a:rPr lang="vi-VN" sz="1800" dirty="0">
                <a:solidFill>
                  <a:schemeClr val="tx2"/>
                </a:solidFill>
              </a:rPr>
              <a:t>    hog_feature = histogram.ravel()</a:t>
            </a:r>
          </a:p>
          <a:p>
            <a:r>
              <a:rPr lang="vi-VN" sz="1800" dirty="0">
                <a:solidFill>
                  <a:schemeClr val="tx2"/>
                </a:solidFill>
              </a:rPr>
              <a:t>    # print(hog_feature)</a:t>
            </a:r>
          </a:p>
          <a:p>
            <a:r>
              <a:rPr lang="vi-VN" sz="1800" dirty="0">
                <a:solidFill>
                  <a:schemeClr val="tx2"/>
                </a:solidFill>
              </a:rPr>
              <a:t>    return hog_feature</a:t>
            </a:r>
          </a:p>
        </p:txBody>
      </p:sp>
    </p:spTree>
    <p:extLst>
      <p:ext uri="{BB962C8B-B14F-4D97-AF65-F5344CB8AC3E}">
        <p14:creationId xmlns:p14="http://schemas.microsoft.com/office/powerpoint/2010/main" val="641419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HoG để trích xuất đặc trưng</a:t>
            </a:r>
            <a:endParaRPr dirty="0"/>
          </a:p>
        </p:txBody>
      </p:sp>
      <p:pic>
        <p:nvPicPr>
          <p:cNvPr id="3" name="Picture 2"/>
          <p:cNvPicPr>
            <a:picLocks noChangeAspect="1"/>
          </p:cNvPicPr>
          <p:nvPr/>
        </p:nvPicPr>
        <p:blipFill>
          <a:blip r:embed="rId3"/>
          <a:stretch>
            <a:fillRect/>
          </a:stretch>
        </p:blipFill>
        <p:spPr>
          <a:xfrm>
            <a:off x="1224553" y="792287"/>
            <a:ext cx="6789453" cy="4282461"/>
          </a:xfrm>
          <a:prstGeom prst="rect">
            <a:avLst/>
          </a:prstGeom>
        </p:spPr>
      </p:pic>
    </p:spTree>
    <p:extLst>
      <p:ext uri="{BB962C8B-B14F-4D97-AF65-F5344CB8AC3E}">
        <p14:creationId xmlns:p14="http://schemas.microsoft.com/office/powerpoint/2010/main" val="532689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1418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Sử dụng HoG để trích xuất đặc trưng</a:t>
            </a:r>
            <a:endParaRPr dirty="0"/>
          </a:p>
        </p:txBody>
      </p:sp>
      <p:pic>
        <p:nvPicPr>
          <p:cNvPr id="2" name="Picture 1"/>
          <p:cNvPicPr>
            <a:picLocks noChangeAspect="1"/>
          </p:cNvPicPr>
          <p:nvPr/>
        </p:nvPicPr>
        <p:blipFill>
          <a:blip r:embed="rId3"/>
          <a:stretch>
            <a:fillRect/>
          </a:stretch>
        </p:blipFill>
        <p:spPr>
          <a:xfrm>
            <a:off x="1271922" y="714595"/>
            <a:ext cx="6325148" cy="4282811"/>
          </a:xfrm>
          <a:prstGeom prst="rect">
            <a:avLst/>
          </a:prstGeom>
        </p:spPr>
      </p:pic>
    </p:spTree>
    <p:extLst>
      <p:ext uri="{BB962C8B-B14F-4D97-AF65-F5344CB8AC3E}">
        <p14:creationId xmlns:p14="http://schemas.microsoft.com/office/powerpoint/2010/main" val="3624874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666380" y="2528358"/>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KNN</a:t>
            </a:r>
            <a:endParaRPr dirty="0"/>
          </a:p>
        </p:txBody>
      </p:sp>
      <p:sp>
        <p:nvSpPr>
          <p:cNvPr id="116" name="Google Shape;116;p26"/>
          <p:cNvSpPr txBox="1">
            <a:spLocks noGrp="1"/>
          </p:cNvSpPr>
          <p:nvPr>
            <p:ph type="subTitle" idx="1"/>
          </p:nvPr>
        </p:nvSpPr>
        <p:spPr>
          <a:xfrm>
            <a:off x="1666379" y="2855308"/>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 dirty="0"/>
              <a:t>k-Nearest Neighbor</a:t>
            </a:r>
            <a:endParaRPr dirty="0"/>
          </a:p>
        </p:txBody>
      </p:sp>
      <p:sp>
        <p:nvSpPr>
          <p:cNvPr id="117" name="Google Shape;117;p26"/>
          <p:cNvSpPr txBox="1">
            <a:spLocks noGrp="1"/>
          </p:cNvSpPr>
          <p:nvPr>
            <p:ph type="title" idx="2"/>
          </p:nvPr>
        </p:nvSpPr>
        <p:spPr>
          <a:xfrm>
            <a:off x="4778748" y="1165631"/>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LDA</a:t>
            </a:r>
            <a:endParaRPr dirty="0"/>
          </a:p>
        </p:txBody>
      </p:sp>
      <p:sp>
        <p:nvSpPr>
          <p:cNvPr id="118" name="Google Shape;118;p26"/>
          <p:cNvSpPr txBox="1">
            <a:spLocks noGrp="1"/>
          </p:cNvSpPr>
          <p:nvPr>
            <p:ph type="subTitle" idx="3"/>
          </p:nvPr>
        </p:nvSpPr>
        <p:spPr>
          <a:xfrm>
            <a:off x="4778748" y="1492606"/>
            <a:ext cx="2339100" cy="644700"/>
          </a:xfrm>
          <a:prstGeom prst="rect">
            <a:avLst/>
          </a:prstGeom>
        </p:spPr>
        <p:txBody>
          <a:bodyPr spcFirstLastPara="1" wrap="square" lIns="91425" tIns="91425" rIns="91425" bIns="91425" anchor="t" anchorCtr="0">
            <a:noAutofit/>
          </a:bodyPr>
          <a:lstStyle/>
          <a:p>
            <a:pPr marL="0" lvl="0" indent="0">
              <a:spcAft>
                <a:spcPts val="1600"/>
              </a:spcAft>
            </a:pPr>
            <a:r>
              <a:rPr lang="en-US" dirty="0"/>
              <a:t>Linear Discriminant Analysis</a:t>
            </a:r>
            <a:endParaRPr dirty="0"/>
          </a:p>
        </p:txBody>
      </p:sp>
      <p:sp>
        <p:nvSpPr>
          <p:cNvPr id="119" name="Google Shape;119;p26"/>
          <p:cNvSpPr txBox="1">
            <a:spLocks noGrp="1"/>
          </p:cNvSpPr>
          <p:nvPr>
            <p:ph type="title" idx="4"/>
          </p:nvPr>
        </p:nvSpPr>
        <p:spPr>
          <a:xfrm>
            <a:off x="1453449" y="1199095"/>
            <a:ext cx="2339100" cy="421500"/>
          </a:xfrm>
          <a:prstGeom prst="rect">
            <a:avLst/>
          </a:prstGeom>
        </p:spPr>
        <p:txBody>
          <a:bodyPr spcFirstLastPara="1" wrap="square" lIns="91425" tIns="91425" rIns="91425" bIns="91425" anchor="ctr" anchorCtr="0">
            <a:noAutofit/>
          </a:bodyPr>
          <a:lstStyle/>
          <a:p>
            <a:pPr lvl="0"/>
            <a:r>
              <a:rPr lang="en" dirty="0"/>
              <a:t>SVM</a:t>
            </a:r>
            <a:endParaRPr dirty="0"/>
          </a:p>
        </p:txBody>
      </p:sp>
      <p:sp>
        <p:nvSpPr>
          <p:cNvPr id="120" name="Google Shape;120;p26"/>
          <p:cNvSpPr txBox="1">
            <a:spLocks noGrp="1"/>
          </p:cNvSpPr>
          <p:nvPr>
            <p:ph type="subTitle" idx="5"/>
          </p:nvPr>
        </p:nvSpPr>
        <p:spPr>
          <a:xfrm>
            <a:off x="1453448" y="1526045"/>
            <a:ext cx="2339100" cy="644700"/>
          </a:xfrm>
          <a:prstGeom prst="rect">
            <a:avLst/>
          </a:prstGeom>
        </p:spPr>
        <p:txBody>
          <a:bodyPr spcFirstLastPara="1" wrap="square" lIns="91425" tIns="91425" rIns="91425" bIns="91425" anchor="t" anchorCtr="0">
            <a:noAutofit/>
          </a:bodyPr>
          <a:lstStyle/>
          <a:p>
            <a:pPr marL="0" lvl="0" indent="0">
              <a:lnSpc>
                <a:spcPct val="100000"/>
              </a:lnSpc>
              <a:spcAft>
                <a:spcPts val="1600"/>
              </a:spcAft>
            </a:pPr>
            <a:r>
              <a:rPr lang="en" dirty="0"/>
              <a:t>Principal Component Analysis</a:t>
            </a:r>
            <a:endParaRPr dirty="0"/>
          </a:p>
        </p:txBody>
      </p:sp>
      <p:sp>
        <p:nvSpPr>
          <p:cNvPr id="121" name="Google Shape;121;p26"/>
          <p:cNvSpPr txBox="1">
            <a:spLocks noGrp="1"/>
          </p:cNvSpPr>
          <p:nvPr>
            <p:ph type="title" idx="6"/>
          </p:nvPr>
        </p:nvSpPr>
        <p:spPr>
          <a:xfrm>
            <a:off x="5531299" y="2784666"/>
            <a:ext cx="2494433"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RandomForest</a:t>
            </a:r>
            <a:endParaRPr dirty="0"/>
          </a:p>
        </p:txBody>
      </p:sp>
      <p:sp>
        <p:nvSpPr>
          <p:cNvPr id="123" name="Google Shape;123;p26"/>
          <p:cNvSpPr txBox="1">
            <a:spLocks noGrp="1"/>
          </p:cNvSpPr>
          <p:nvPr>
            <p:ph type="title" idx="8"/>
          </p:nvPr>
        </p:nvSpPr>
        <p:spPr>
          <a:xfrm>
            <a:off x="644473" y="1485945"/>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4" name="Google Shape;124;p26"/>
          <p:cNvSpPr txBox="1">
            <a:spLocks noGrp="1"/>
          </p:cNvSpPr>
          <p:nvPr>
            <p:ph type="title" idx="9"/>
          </p:nvPr>
        </p:nvSpPr>
        <p:spPr>
          <a:xfrm>
            <a:off x="859004" y="280608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5" name="Google Shape;125;p26"/>
          <p:cNvSpPr txBox="1">
            <a:spLocks noGrp="1"/>
          </p:cNvSpPr>
          <p:nvPr>
            <p:ph type="title" idx="13"/>
          </p:nvPr>
        </p:nvSpPr>
        <p:spPr>
          <a:xfrm>
            <a:off x="4778748" y="287270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26" name="Google Shape;126;p26"/>
          <p:cNvSpPr txBox="1">
            <a:spLocks noGrp="1"/>
          </p:cNvSpPr>
          <p:nvPr>
            <p:ph type="title" idx="14"/>
          </p:nvPr>
        </p:nvSpPr>
        <p:spPr>
          <a:xfrm>
            <a:off x="3982173" y="1429581"/>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27" name="Google Shape;127;p26"/>
          <p:cNvCxnSpPr/>
          <p:nvPr/>
        </p:nvCxnSpPr>
        <p:spPr>
          <a:xfrm>
            <a:off x="1320674" y="1391060"/>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658449" y="133059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5455023" y="275848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1535205" y="2695961"/>
            <a:ext cx="0" cy="630600"/>
          </a:xfrm>
          <a:prstGeom prst="straightConnector1">
            <a:avLst/>
          </a:prstGeom>
          <a:noFill/>
          <a:ln w="19050" cap="flat" cmpd="sng">
            <a:solidFill>
              <a:srgbClr val="F3F3F3"/>
            </a:solidFill>
            <a:prstDash val="solid"/>
            <a:round/>
            <a:headEnd type="oval" w="med" len="med"/>
            <a:tailEnd type="oval" w="med" len="med"/>
          </a:ln>
        </p:spPr>
      </p:cxnSp>
      <p:sp>
        <p:nvSpPr>
          <p:cNvPr id="18" name="Google Shape;109;p25"/>
          <p:cNvSpPr txBox="1">
            <a:spLocks/>
          </p:cNvSpPr>
          <p:nvPr/>
        </p:nvSpPr>
        <p:spPr>
          <a:xfrm>
            <a:off x="644473" y="27606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n-US" sz="3000" dirty="0">
                <a:latin typeface="Arial" panose="020B0604020202020204" pitchFamily="34" charset="0"/>
                <a:cs typeface="Arial" panose="020B0604020202020204" pitchFamily="34" charset="0"/>
              </a:rPr>
              <a:t>Các mô hình phân cụm dữ liệu</a:t>
            </a:r>
          </a:p>
        </p:txBody>
      </p:sp>
      <p:sp>
        <p:nvSpPr>
          <p:cNvPr id="21" name="Google Shape;121;p26"/>
          <p:cNvSpPr txBox="1">
            <a:spLocks/>
          </p:cNvSpPr>
          <p:nvPr/>
        </p:nvSpPr>
        <p:spPr>
          <a:xfrm>
            <a:off x="3588481" y="3784015"/>
            <a:ext cx="2494433"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Arial" panose="020B0604020202020204" pitchFamily="34" charset="0"/>
                <a:ea typeface="Rajdhani"/>
                <a:cs typeface="Arial" panose="020B0604020202020204" pitchFamily="34" charset="0"/>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RandomForest</a:t>
            </a:r>
          </a:p>
        </p:txBody>
      </p:sp>
      <p:sp>
        <p:nvSpPr>
          <p:cNvPr id="22" name="Google Shape;125;p26"/>
          <p:cNvSpPr txBox="1">
            <a:spLocks/>
          </p:cNvSpPr>
          <p:nvPr/>
        </p:nvSpPr>
        <p:spPr>
          <a:xfrm>
            <a:off x="2835930" y="3872052"/>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Arial" panose="020B0604020202020204" pitchFamily="34" charset="0"/>
                <a:ea typeface="Rajdhani"/>
                <a:cs typeface="Arial" panose="020B0604020202020204" pitchFamily="34" charset="0"/>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dirty="0"/>
              <a:t>05</a:t>
            </a:r>
          </a:p>
        </p:txBody>
      </p:sp>
      <p:cxnSp>
        <p:nvCxnSpPr>
          <p:cNvPr id="23" name="Google Shape;129;p26"/>
          <p:cNvCxnSpPr/>
          <p:nvPr/>
        </p:nvCxnSpPr>
        <p:spPr>
          <a:xfrm>
            <a:off x="3512205" y="3757835"/>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solidFill>
                  <a:srgbClr val="FFFFFF"/>
                </a:solidFill>
                <a:uFill>
                  <a:noFill/>
                </a:uFill>
                <a:latin typeface="Fira Sans Condensed" panose="020B0604020202020204" charset="0"/>
                <a:ea typeface="Fira Sans Condensed"/>
                <a:cs typeface="Fira Sans Condensed"/>
                <a:sym typeface="Fira Sans Condensed"/>
              </a:rPr>
              <a:t>Deploy API Server Django, Client Vuejs Run file py trong raspberry</a:t>
            </a:r>
            <a:endParaRPr sz="4000" dirty="0"/>
          </a:p>
        </p:txBody>
      </p:sp>
      <p:sp>
        <p:nvSpPr>
          <p:cNvPr id="175" name="Google Shape;175;p30"/>
          <p:cNvSpPr txBox="1">
            <a:spLocks noGrp="1"/>
          </p:cNvSpPr>
          <p:nvPr>
            <p:ph type="subTitle" idx="1"/>
          </p:nvPr>
        </p:nvSpPr>
        <p:spPr>
          <a:xfrm>
            <a:off x="4917749" y="3290550"/>
            <a:ext cx="2943255" cy="523800"/>
          </a:xfrm>
          <a:prstGeom prst="rect">
            <a:avLst/>
          </a:prstGeom>
        </p:spPr>
        <p:txBody>
          <a:bodyPr spcFirstLastPara="1" wrap="square" lIns="91425" tIns="91425" rIns="91425" bIns="91425" anchor="t" anchorCtr="0">
            <a:noAutofit/>
          </a:bodyPr>
          <a:lstStyle/>
          <a:p>
            <a:pPr marL="0" lvl="0" indent="0"/>
            <a:r>
              <a:rPr lang="vi-VN" dirty="0">
                <a:solidFill>
                  <a:srgbClr val="FFFFFF"/>
                </a:solidFill>
                <a:uFill>
                  <a:noFill/>
                </a:uFill>
                <a:latin typeface="Fira Sans Condensed"/>
                <a:ea typeface="Fira Sans Condensed"/>
                <a:cs typeface="Fira Sans Condensed"/>
                <a:sym typeface="Fira Sans Condensed"/>
              </a:rPr>
              <a:t>Nguyễn Văn Mạnh – Captain</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dirty="0"/>
              <a:t>Giảm chiều dữ liệu - Phương pháp PCA</a:t>
            </a:r>
            <a:endParaRPr lang="vi-VN" dirty="0"/>
          </a:p>
        </p:txBody>
      </p:sp>
      <p:sp>
        <p:nvSpPr>
          <p:cNvPr id="1753" name="Google Shape;1753;p44"/>
          <p:cNvSpPr txBox="1">
            <a:spLocks noGrp="1"/>
          </p:cNvSpPr>
          <p:nvPr>
            <p:ph type="subTitle" idx="4294967295"/>
          </p:nvPr>
        </p:nvSpPr>
        <p:spPr>
          <a:xfrm flipH="1">
            <a:off x="5080001" y="1552348"/>
            <a:ext cx="3227100" cy="2578749"/>
          </a:xfrm>
          <a:prstGeom prst="rect">
            <a:avLst/>
          </a:prstGeom>
        </p:spPr>
        <p:txBody>
          <a:bodyPr spcFirstLastPara="1" wrap="square" lIns="91425" tIns="274300" rIns="91425" bIns="91425" anchor="ctr" anchorCtr="0">
            <a:noAutofit/>
          </a:bodyPr>
          <a:lstStyle/>
          <a:p>
            <a:pPr>
              <a:lnSpc>
                <a:spcPct val="114999"/>
              </a:lnSpc>
              <a:buNone/>
            </a:pPr>
            <a:r>
              <a:rPr lang="en" sz="1400" b="1" dirty="0"/>
              <a:t>PCA( Principal Component Analysis) : </a:t>
            </a:r>
            <a:r>
              <a:rPr lang="en" sz="1400" b="1" dirty="0" err="1"/>
              <a:t>là</a:t>
            </a:r>
            <a:r>
              <a:rPr lang="en" sz="1400" b="1" dirty="0"/>
              <a:t> </a:t>
            </a:r>
            <a:r>
              <a:rPr lang="en" sz="1400" b="1" dirty="0" err="1"/>
              <a:t>phương</a:t>
            </a:r>
            <a:r>
              <a:rPr lang="en" sz="1400" b="1" dirty="0"/>
              <a:t> </a:t>
            </a:r>
            <a:r>
              <a:rPr lang="en" sz="1400" b="1" dirty="0" err="1"/>
              <a:t>pháp</a:t>
            </a:r>
            <a:r>
              <a:rPr lang="en" sz="1400" b="1" dirty="0"/>
              <a:t> </a:t>
            </a:r>
            <a:r>
              <a:rPr lang="en" sz="1400" b="1" dirty="0" err="1"/>
              <a:t>chọn</a:t>
            </a:r>
            <a:r>
              <a:rPr lang="en" sz="1400" b="1" dirty="0"/>
              <a:t> </a:t>
            </a:r>
            <a:r>
              <a:rPr lang="en" sz="1400" b="1" dirty="0" err="1"/>
              <a:t>ra</a:t>
            </a:r>
            <a:r>
              <a:rPr lang="en" sz="1400" b="1" dirty="0"/>
              <a:t> </a:t>
            </a:r>
            <a:r>
              <a:rPr lang="en" sz="1400" b="1" dirty="0" err="1"/>
              <a:t>những</a:t>
            </a:r>
            <a:r>
              <a:rPr lang="en" sz="1400" b="1" dirty="0"/>
              <a:t> </a:t>
            </a:r>
            <a:r>
              <a:rPr lang="en" sz="1400" b="1" dirty="0" err="1"/>
              <a:t>đặt</a:t>
            </a:r>
            <a:r>
              <a:rPr lang="en" sz="1400" b="1" dirty="0"/>
              <a:t> </a:t>
            </a:r>
            <a:r>
              <a:rPr lang="en" sz="1400" b="1" dirty="0" err="1"/>
              <a:t>trưng</a:t>
            </a:r>
            <a:r>
              <a:rPr lang="en" sz="1400" b="1" dirty="0"/>
              <a:t> </a:t>
            </a:r>
            <a:r>
              <a:rPr lang="en" sz="1400" b="1" dirty="0" err="1"/>
              <a:t>quan</a:t>
            </a:r>
            <a:r>
              <a:rPr lang="en" sz="1400" b="1" dirty="0"/>
              <a:t> </a:t>
            </a:r>
            <a:r>
              <a:rPr lang="en" sz="1400" b="1" dirty="0" err="1"/>
              <a:t>trọng</a:t>
            </a:r>
            <a:r>
              <a:rPr lang="en" sz="1400" b="1" dirty="0"/>
              <a:t> </a:t>
            </a:r>
          </a:p>
          <a:p>
            <a:pPr>
              <a:lnSpc>
                <a:spcPct val="114999"/>
              </a:lnSpc>
              <a:buNone/>
            </a:pPr>
            <a:endParaRPr lang="en" sz="1400" b="1" dirty="0"/>
          </a:p>
          <a:p>
            <a:pPr>
              <a:lnSpc>
                <a:spcPct val="114999"/>
              </a:lnSpc>
              <a:buNone/>
            </a:pPr>
            <a:r>
              <a:rPr lang="en" sz="1400" b="1" dirty="0"/>
              <a:t>Ma </a:t>
            </a:r>
            <a:r>
              <a:rPr lang="en" sz="1400" b="1" dirty="0" err="1"/>
              <a:t>trận</a:t>
            </a:r>
            <a:r>
              <a:rPr lang="en" sz="1400" b="1" dirty="0"/>
              <a:t> </a:t>
            </a:r>
            <a:r>
              <a:rPr lang="en" sz="1400" b="1" dirty="0" err="1"/>
              <a:t>đặt</a:t>
            </a:r>
            <a:r>
              <a:rPr lang="en" sz="1400" b="1" dirty="0"/>
              <a:t> </a:t>
            </a:r>
            <a:r>
              <a:rPr lang="en" sz="1400" b="1" dirty="0" err="1"/>
              <a:t>trưng</a:t>
            </a:r>
            <a:r>
              <a:rPr lang="en" sz="1400" b="1" dirty="0"/>
              <a:t> </a:t>
            </a:r>
            <a:r>
              <a:rPr lang="en" sz="1400" b="1" dirty="0" err="1"/>
              <a:t>hiện</a:t>
            </a:r>
            <a:r>
              <a:rPr lang="en" sz="1400" b="1" dirty="0"/>
              <a:t> </a:t>
            </a:r>
            <a:r>
              <a:rPr lang="en" sz="1400" b="1" dirty="0" err="1"/>
              <a:t>tại</a:t>
            </a:r>
            <a:r>
              <a:rPr lang="en" sz="1400" b="1" dirty="0"/>
              <a:t> </a:t>
            </a:r>
            <a:r>
              <a:rPr lang="en" sz="1400" b="1" dirty="0" err="1"/>
              <a:t>của</a:t>
            </a:r>
            <a:r>
              <a:rPr lang="en" sz="1400" b="1" dirty="0"/>
              <a:t> </a:t>
            </a:r>
            <a:r>
              <a:rPr lang="en" sz="1400" b="1" dirty="0" err="1"/>
              <a:t>các</a:t>
            </a:r>
            <a:r>
              <a:rPr lang="en" sz="1400" b="1" dirty="0"/>
              <a:t> </a:t>
            </a:r>
            <a:r>
              <a:rPr lang="en" sz="1400" b="1" dirty="0" err="1"/>
              <a:t>ảnh</a:t>
            </a:r>
            <a:r>
              <a:rPr lang="en" sz="1400" b="1" dirty="0"/>
              <a:t> </a:t>
            </a:r>
            <a:r>
              <a:rPr lang="en" sz="1400" b="1" dirty="0" err="1"/>
              <a:t>là</a:t>
            </a:r>
            <a:r>
              <a:rPr lang="en" sz="1400" b="1" dirty="0"/>
              <a:t> ma </a:t>
            </a:r>
            <a:r>
              <a:rPr lang="en" sz="1400" b="1" dirty="0" err="1"/>
              <a:t>trận</a:t>
            </a:r>
            <a:r>
              <a:rPr lang="en" sz="1400" b="1" dirty="0"/>
              <a:t> 1 x 128 (</a:t>
            </a:r>
            <a:r>
              <a:rPr lang="en" sz="1400" b="1" dirty="0" err="1"/>
              <a:t>vẫn</a:t>
            </a:r>
            <a:r>
              <a:rPr lang="en" sz="1400" b="1" dirty="0"/>
              <a:t> </a:t>
            </a:r>
            <a:r>
              <a:rPr lang="en" sz="1400" b="1" dirty="0" err="1"/>
              <a:t>còn</a:t>
            </a:r>
            <a:r>
              <a:rPr lang="en" sz="1400" b="1" dirty="0"/>
              <a:t> </a:t>
            </a:r>
            <a:r>
              <a:rPr lang="en" sz="1400" b="1" dirty="0" err="1"/>
              <a:t>khá</a:t>
            </a:r>
            <a:r>
              <a:rPr lang="en" sz="1400" b="1" dirty="0"/>
              <a:t> </a:t>
            </a:r>
            <a:r>
              <a:rPr lang="en" sz="1400" b="1" dirty="0" err="1"/>
              <a:t>lớn</a:t>
            </a:r>
            <a:r>
              <a:rPr lang="en" sz="1400" b="1" dirty="0"/>
              <a:t>)</a:t>
            </a:r>
            <a:endParaRPr lang="vi-VN" sz="1400" dirty="0"/>
          </a:p>
          <a:p>
            <a:pPr>
              <a:lnSpc>
                <a:spcPct val="114999"/>
              </a:lnSpc>
              <a:buNone/>
            </a:pPr>
            <a:endParaRPr lang="en" b="1" dirty="0"/>
          </a:p>
          <a:p>
            <a:pPr marL="0" indent="0">
              <a:lnSpc>
                <a:spcPct val="100000"/>
              </a:lnSpc>
              <a:spcAft>
                <a:spcPts val="1600"/>
              </a:spcAft>
              <a:buNone/>
            </a:pPr>
            <a:endParaRPr lang="en" sz="1600" dirty="0"/>
          </a:p>
        </p:txBody>
      </p:sp>
      <p:cxnSp>
        <p:nvCxnSpPr>
          <p:cNvPr id="1754" name="Google Shape;1754;p44"/>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grpSp>
        <p:nvGrpSpPr>
          <p:cNvPr id="11" name="Google Shape;1745;p44">
            <a:extLst>
              <a:ext uri="{FF2B5EF4-FFF2-40B4-BE49-F238E27FC236}">
                <a16:creationId xmlns:a16="http://schemas.microsoft.com/office/drawing/2014/main" id="{FCF397B0-DE87-4403-7CC1-F721DC62BBA1}"/>
              </a:ext>
            </a:extLst>
          </p:cNvPr>
          <p:cNvGrpSpPr/>
          <p:nvPr/>
        </p:nvGrpSpPr>
        <p:grpSpPr>
          <a:xfrm>
            <a:off x="656395" y="1676344"/>
            <a:ext cx="3533290" cy="2691053"/>
            <a:chOff x="3578510" y="1419647"/>
            <a:chExt cx="4021500" cy="3062887"/>
          </a:xfrm>
        </p:grpSpPr>
        <p:sp>
          <p:nvSpPr>
            <p:cNvPr id="5" name="Google Shape;1746;p44">
              <a:extLst>
                <a:ext uri="{FF2B5EF4-FFF2-40B4-BE49-F238E27FC236}">
                  <a16:creationId xmlns:a16="http://schemas.microsoft.com/office/drawing/2014/main" id="{0E12E3FA-B317-1F6C-8BE6-9DE10762049C}"/>
                </a:ext>
              </a:extLst>
            </p:cNvPr>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47;p44">
              <a:extLst>
                <a:ext uri="{FF2B5EF4-FFF2-40B4-BE49-F238E27FC236}">
                  <a16:creationId xmlns:a16="http://schemas.microsoft.com/office/drawing/2014/main" id="{109B52C2-4460-4A5F-898D-455637BF6E89}"/>
                </a:ext>
              </a:extLst>
            </p:cNvPr>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48;p44">
              <a:extLst>
                <a:ext uri="{FF2B5EF4-FFF2-40B4-BE49-F238E27FC236}">
                  <a16:creationId xmlns:a16="http://schemas.microsoft.com/office/drawing/2014/main" id="{113674DA-2E6D-AF25-F539-8D5B409837F8}"/>
                </a:ext>
              </a:extLst>
            </p:cNvPr>
            <p:cNvGrpSpPr/>
            <p:nvPr/>
          </p:nvGrpSpPr>
          <p:grpSpPr>
            <a:xfrm>
              <a:off x="3605853" y="1447364"/>
              <a:ext cx="3966900" cy="3035170"/>
              <a:chOff x="3605853" y="1447364"/>
              <a:chExt cx="3966900" cy="3035170"/>
            </a:xfrm>
          </p:grpSpPr>
          <p:sp>
            <p:nvSpPr>
              <p:cNvPr id="9" name="Google Shape;1749;p44">
                <a:extLst>
                  <a:ext uri="{FF2B5EF4-FFF2-40B4-BE49-F238E27FC236}">
                    <a16:creationId xmlns:a16="http://schemas.microsoft.com/office/drawing/2014/main" id="{E182A65C-5213-AA59-68DA-D6EF061C8EDF}"/>
                  </a:ext>
                </a:extLst>
              </p:cNvPr>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0;p44">
                <a:extLst>
                  <a:ext uri="{FF2B5EF4-FFF2-40B4-BE49-F238E27FC236}">
                    <a16:creationId xmlns:a16="http://schemas.microsoft.com/office/drawing/2014/main" id="{62F44342-9E1F-1542-BD50-7E25D12B1BF2}"/>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8" name="Google Shape;1751;p44">
              <a:extLst>
                <a:ext uri="{FF2B5EF4-FFF2-40B4-BE49-F238E27FC236}">
                  <a16:creationId xmlns:a16="http://schemas.microsoft.com/office/drawing/2014/main" id="{C4EEF6AD-DABA-DE83-EB70-95C8C2AD9CCA}"/>
                </a:ext>
              </a:extLst>
            </p:cNvPr>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pic>
        <p:nvPicPr>
          <p:cNvPr id="14" name="Hình ảnh 14" descr="Ảnh có chứa biểu đồ&#10;&#10;Mô tả được tự động tạo">
            <a:extLst>
              <a:ext uri="{FF2B5EF4-FFF2-40B4-BE49-F238E27FC236}">
                <a16:creationId xmlns:a16="http://schemas.microsoft.com/office/drawing/2014/main" id="{3D4795C4-AC14-89CB-77CC-59C43329CA94}"/>
              </a:ext>
            </a:extLst>
          </p:cNvPr>
          <p:cNvPicPr>
            <a:picLocks noChangeAspect="1"/>
          </p:cNvPicPr>
          <p:nvPr/>
        </p:nvPicPr>
        <p:blipFill>
          <a:blip r:embed="rId3"/>
          <a:stretch>
            <a:fillRect/>
          </a:stretch>
        </p:blipFill>
        <p:spPr>
          <a:xfrm>
            <a:off x="795787" y="1817228"/>
            <a:ext cx="3282350" cy="1961931"/>
          </a:xfrm>
          <a:prstGeom prst="rect">
            <a:avLst/>
          </a:prstGeom>
        </p:spPr>
      </p:pic>
    </p:spTree>
    <p:extLst>
      <p:ext uri="{BB962C8B-B14F-4D97-AF65-F5344CB8AC3E}">
        <p14:creationId xmlns:p14="http://schemas.microsoft.com/office/powerpoint/2010/main" val="1179084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dirty="0"/>
              <a:t>Các </a:t>
            </a:r>
            <a:r>
              <a:rPr lang="en" dirty="0" err="1"/>
              <a:t>bước</a:t>
            </a:r>
            <a:r>
              <a:rPr lang="en" dirty="0"/>
              <a:t> </a:t>
            </a:r>
            <a:r>
              <a:rPr lang="en" dirty="0" err="1"/>
              <a:t>của</a:t>
            </a:r>
            <a:r>
              <a:rPr lang="en" dirty="0"/>
              <a:t> PCA</a:t>
            </a:r>
            <a:endParaRPr lang="vi-VN" dirty="0"/>
          </a:p>
        </p:txBody>
      </p:sp>
      <p:sp>
        <p:nvSpPr>
          <p:cNvPr id="653" name="Google Shape;653;p34"/>
          <p:cNvSpPr/>
          <p:nvPr/>
        </p:nvSpPr>
        <p:spPr>
          <a:xfrm>
            <a:off x="4115925" y="1594922"/>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285725" y="1764722"/>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1825760"/>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2607946"/>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247053"/>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255497"/>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2616316"/>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1524082"/>
            <a:ext cx="2234400" cy="365100"/>
          </a:xfrm>
          <a:prstGeom prst="rect">
            <a:avLst/>
          </a:prstGeom>
        </p:spPr>
        <p:txBody>
          <a:bodyPr spcFirstLastPara="1" wrap="square" lIns="91425" tIns="91425" rIns="91425" bIns="91425" anchor="ctr" anchorCtr="0">
            <a:noAutofit/>
          </a:bodyPr>
          <a:lstStyle/>
          <a:p>
            <a:pPr marL="0" indent="0" algn="r">
              <a:lnSpc>
                <a:spcPct val="100000"/>
              </a:lnSpc>
              <a:spcAft>
                <a:spcPts val="1600"/>
              </a:spcAft>
              <a:buNone/>
            </a:pPr>
            <a:r>
              <a:rPr lang="en" sz="1800" b="1" dirty="0" err="1">
                <a:ea typeface="Rajdhani"/>
                <a:cs typeface="Arial" panose="020B0604020202020204" pitchFamily="34" charset="0"/>
                <a:sym typeface="Rajdhani"/>
              </a:rPr>
              <a:t>Tính</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toán</a:t>
            </a:r>
            <a:r>
              <a:rPr lang="en" sz="1800" b="1" dirty="0">
                <a:ea typeface="Rajdhani"/>
                <a:cs typeface="Arial" panose="020B0604020202020204" pitchFamily="34" charset="0"/>
                <a:sym typeface="Rajdhani"/>
              </a:rPr>
              <a:t> ma </a:t>
            </a:r>
            <a:r>
              <a:rPr lang="en" sz="1800" b="1" dirty="0" err="1">
                <a:ea typeface="Rajdhani"/>
                <a:cs typeface="Arial" panose="020B0604020202020204" pitchFamily="34" charset="0"/>
                <a:sym typeface="Rajdhani"/>
              </a:rPr>
              <a:t>trận</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hiệp</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phương</a:t>
            </a:r>
            <a:r>
              <a:rPr lang="en" sz="1800" b="1" dirty="0">
                <a:ea typeface="Rajdhani"/>
                <a:cs typeface="Arial" panose="020B0604020202020204" pitchFamily="34" charset="0"/>
                <a:sym typeface="Rajdhani"/>
              </a:rPr>
              <a:t> </a:t>
            </a:r>
            <a:r>
              <a:rPr lang="en" sz="1800" b="1" dirty="0" err="1">
                <a:ea typeface="Rajdhani"/>
                <a:cs typeface="Arial" panose="020B0604020202020204" pitchFamily="34" charset="0"/>
                <a:sym typeface="Rajdhani"/>
              </a:rPr>
              <a:t>sai</a:t>
            </a:r>
            <a:r>
              <a:rPr lang="en" sz="1800" b="1" dirty="0">
                <a:ea typeface="Rajdhani"/>
                <a:cs typeface="Arial" panose="020B0604020202020204" pitchFamily="34" charset="0"/>
                <a:sym typeface="Rajdhani"/>
              </a:rPr>
              <a:t>:</a:t>
            </a:r>
            <a:endParaRPr sz="1800" b="1" dirty="0">
              <a:latin typeface="Arial" panose="020B0604020202020204" pitchFamily="34" charset="0"/>
              <a:ea typeface="Rajdhani"/>
              <a:cs typeface="Arial" panose="020B0604020202020204" pitchFamily="34" charset="0"/>
              <a:sym typeface="Rajdhani"/>
            </a:endParaRPr>
          </a:p>
        </p:txBody>
      </p:sp>
      <p:sp>
        <p:nvSpPr>
          <p:cNvPr id="667" name="Google Shape;667;p34"/>
          <p:cNvSpPr txBox="1">
            <a:spLocks noGrp="1"/>
          </p:cNvSpPr>
          <p:nvPr>
            <p:ph type="subTitle" idx="4294967295"/>
          </p:nvPr>
        </p:nvSpPr>
        <p:spPr>
          <a:xfrm flipH="1">
            <a:off x="6087375" y="1642698"/>
            <a:ext cx="2194800" cy="365100"/>
          </a:xfrm>
          <a:prstGeom prst="rect">
            <a:avLst/>
          </a:prstGeom>
        </p:spPr>
        <p:txBody>
          <a:bodyPr spcFirstLastPara="1" wrap="square" lIns="91425" tIns="91425" rIns="91425" bIns="91425" anchor="ctr" anchorCtr="0">
            <a:noAutofit/>
          </a:bodyPr>
          <a:lstStyle/>
          <a:p>
            <a:pPr marL="0" indent="0">
              <a:lnSpc>
                <a:spcPct val="100000"/>
              </a:lnSpc>
              <a:spcAft>
                <a:spcPts val="1600"/>
              </a:spcAft>
              <a:buNone/>
            </a:pPr>
            <a:r>
              <a:rPr lang="en" sz="1800" b="1" dirty="0" err="1">
                <a:cs typeface="Arial" panose="020B0604020202020204" pitchFamily="34" charset="0"/>
                <a:sym typeface="Rajdhani"/>
              </a:rPr>
              <a:t>Lựa</a:t>
            </a:r>
            <a:r>
              <a:rPr lang="en" sz="1800" b="1" dirty="0">
                <a:cs typeface="Arial" panose="020B0604020202020204" pitchFamily="34" charset="0"/>
                <a:sym typeface="Rajdhani"/>
              </a:rPr>
              <a:t> </a:t>
            </a:r>
            <a:r>
              <a:rPr lang="en" sz="1800" b="1" dirty="0" err="1">
                <a:cs typeface="Arial" panose="020B0604020202020204" pitchFamily="34" charset="0"/>
                <a:sym typeface="Rajdhani"/>
              </a:rPr>
              <a:t>chọn</a:t>
            </a:r>
            <a:r>
              <a:rPr lang="en" sz="1800" b="1" dirty="0">
                <a:cs typeface="Arial" panose="020B0604020202020204" pitchFamily="34" charset="0"/>
                <a:sym typeface="Rajdhani"/>
              </a:rPr>
              <a:t> </a:t>
            </a:r>
            <a:r>
              <a:rPr lang="en" sz="1800" b="1" dirty="0" err="1">
                <a:cs typeface="Arial" panose="020B0604020202020204" pitchFamily="34" charset="0"/>
                <a:sym typeface="Rajdhani"/>
              </a:rPr>
              <a:t>số</a:t>
            </a:r>
            <a:r>
              <a:rPr lang="en" sz="1800" b="1" dirty="0">
                <a:cs typeface="Arial" panose="020B0604020202020204" pitchFamily="34" charset="0"/>
                <a:sym typeface="Rajdhani"/>
              </a:rPr>
              <a:t> </a:t>
            </a:r>
            <a:r>
              <a:rPr lang="en" sz="1800" b="1" dirty="0" err="1">
                <a:cs typeface="Arial" panose="020B0604020202020204" pitchFamily="34" charset="0"/>
                <a:sym typeface="Rajdhani"/>
              </a:rPr>
              <a:t>lượng</a:t>
            </a:r>
            <a:r>
              <a:rPr lang="en" sz="1800" b="1" dirty="0">
                <a:cs typeface="Arial" panose="020B0604020202020204" pitchFamily="34" charset="0"/>
                <a:sym typeface="Rajdhani"/>
              </a:rPr>
              <a:t> </a:t>
            </a:r>
            <a:r>
              <a:rPr lang="en" sz="1800" b="1" dirty="0" err="1">
                <a:cs typeface="Arial" panose="020B0604020202020204" pitchFamily="34" charset="0"/>
                <a:sym typeface="Rajdhani"/>
              </a:rPr>
              <a:t>thành</a:t>
            </a:r>
            <a:r>
              <a:rPr lang="en" sz="1800" b="1" dirty="0">
                <a:cs typeface="Arial" panose="020B0604020202020204" pitchFamily="34" charset="0"/>
                <a:sym typeface="Rajdhani"/>
              </a:rPr>
              <a:t> </a:t>
            </a:r>
            <a:r>
              <a:rPr lang="en" sz="1800" b="1" dirty="0" err="1">
                <a:cs typeface="Arial" panose="020B0604020202020204" pitchFamily="34" charset="0"/>
                <a:sym typeface="Rajdhani"/>
              </a:rPr>
              <a:t>phần</a:t>
            </a:r>
            <a:r>
              <a:rPr lang="en" sz="1800" b="1" dirty="0">
                <a:cs typeface="Arial" panose="020B0604020202020204" pitchFamily="34" charset="0"/>
                <a:sym typeface="Rajdhani"/>
              </a:rPr>
              <a:t> </a:t>
            </a:r>
            <a:r>
              <a:rPr lang="en" sz="1800" b="1" dirty="0" err="1">
                <a:cs typeface="Arial" panose="020B0604020202020204" pitchFamily="34" charset="0"/>
                <a:sym typeface="Rajdhani"/>
              </a:rPr>
              <a:t>chính</a:t>
            </a:r>
            <a:endParaRPr lang="vi-VN" b="1" dirty="0" err="1"/>
          </a:p>
        </p:txBody>
      </p:sp>
      <p:sp>
        <p:nvSpPr>
          <p:cNvPr id="668" name="Google Shape;668;p34"/>
          <p:cNvSpPr txBox="1">
            <a:spLocks noGrp="1"/>
          </p:cNvSpPr>
          <p:nvPr>
            <p:ph type="subTitle" idx="4294967295"/>
          </p:nvPr>
        </p:nvSpPr>
        <p:spPr>
          <a:xfrm>
            <a:off x="861862" y="2296065"/>
            <a:ext cx="2234400" cy="365100"/>
          </a:xfrm>
          <a:prstGeom prst="rect">
            <a:avLst/>
          </a:prstGeom>
        </p:spPr>
        <p:txBody>
          <a:bodyPr spcFirstLastPara="1" wrap="square" lIns="91425" tIns="91425" rIns="91425" bIns="91425" anchor="t" anchorCtr="0">
            <a:noAutofit/>
          </a:bodyPr>
          <a:lstStyle/>
          <a:p>
            <a:pPr marL="0" indent="0" algn="r">
              <a:lnSpc>
                <a:spcPct val="100000"/>
              </a:lnSpc>
              <a:spcAft>
                <a:spcPts val="1600"/>
              </a:spcAft>
              <a:buNone/>
            </a:pPr>
            <a:r>
              <a:rPr lang="en" sz="1800" b="1" dirty="0" err="1">
                <a:cs typeface="Arial" panose="020B0604020202020204" pitchFamily="34" charset="0"/>
                <a:sym typeface="Rajdhani"/>
              </a:rPr>
              <a:t>Tính</a:t>
            </a:r>
            <a:r>
              <a:rPr lang="en" sz="1800" b="1" dirty="0">
                <a:cs typeface="Arial" panose="020B0604020202020204" pitchFamily="34" charset="0"/>
                <a:sym typeface="Rajdhani"/>
              </a:rPr>
              <a:t> </a:t>
            </a:r>
            <a:r>
              <a:rPr lang="en" sz="1800" b="1" dirty="0" err="1">
                <a:cs typeface="Arial" panose="020B0604020202020204" pitchFamily="34" charset="0"/>
                <a:sym typeface="Rajdhani"/>
              </a:rPr>
              <a:t>toán</a:t>
            </a:r>
            <a:r>
              <a:rPr lang="en" sz="1800" b="1" dirty="0">
                <a:cs typeface="Arial" panose="020B0604020202020204" pitchFamily="34" charset="0"/>
                <a:sym typeface="Rajdhani"/>
              </a:rPr>
              <a:t> </a:t>
            </a:r>
            <a:r>
              <a:rPr lang="en" sz="1800" b="1" dirty="0" err="1">
                <a:cs typeface="Arial" panose="020B0604020202020204" pitchFamily="34" charset="0"/>
                <a:sym typeface="Rajdhani"/>
              </a:rPr>
              <a:t>các</a:t>
            </a:r>
            <a:r>
              <a:rPr lang="en" sz="1800" b="1" dirty="0">
                <a:cs typeface="Arial" panose="020B0604020202020204" pitchFamily="34" charset="0"/>
                <a:sym typeface="Rajdhani"/>
              </a:rPr>
              <a:t> </a:t>
            </a:r>
            <a:r>
              <a:rPr lang="en" sz="1800" b="1" dirty="0" err="1">
                <a:cs typeface="Arial" panose="020B0604020202020204" pitchFamily="34" charset="0"/>
                <a:sym typeface="Rajdhani"/>
              </a:rPr>
              <a:t>thành</a:t>
            </a:r>
            <a:r>
              <a:rPr lang="en" sz="1800" b="1" dirty="0">
                <a:cs typeface="Arial" panose="020B0604020202020204" pitchFamily="34" charset="0"/>
                <a:sym typeface="Rajdhani"/>
              </a:rPr>
              <a:t> </a:t>
            </a:r>
            <a:r>
              <a:rPr lang="en" sz="1800" b="1" dirty="0" err="1">
                <a:cs typeface="Arial" panose="020B0604020202020204" pitchFamily="34" charset="0"/>
                <a:sym typeface="Rajdhani"/>
              </a:rPr>
              <a:t>phần</a:t>
            </a:r>
            <a:r>
              <a:rPr lang="en" sz="1800" b="1" dirty="0">
                <a:cs typeface="Arial" panose="020B0604020202020204" pitchFamily="34" charset="0"/>
                <a:sym typeface="Rajdhani"/>
              </a:rPr>
              <a:t> </a:t>
            </a:r>
            <a:r>
              <a:rPr lang="en" sz="1800" b="1" dirty="0" err="1">
                <a:cs typeface="Arial" panose="020B0604020202020204" pitchFamily="34" charset="0"/>
                <a:sym typeface="Rajdhani"/>
              </a:rPr>
              <a:t>chính</a:t>
            </a:r>
            <a:endParaRPr lang="vi-VN" b="1" dirty="0" err="1"/>
          </a:p>
        </p:txBody>
      </p:sp>
      <p:sp>
        <p:nvSpPr>
          <p:cNvPr id="669" name="Google Shape;669;p34"/>
          <p:cNvSpPr txBox="1">
            <a:spLocks noGrp="1"/>
          </p:cNvSpPr>
          <p:nvPr>
            <p:ph type="subTitle" idx="4294967295"/>
          </p:nvPr>
        </p:nvSpPr>
        <p:spPr>
          <a:xfrm>
            <a:off x="6087537" y="2293070"/>
            <a:ext cx="2194800" cy="3651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sz="1800" b="1" dirty="0" err="1">
                <a:cs typeface="Arial" panose="020B0604020202020204" pitchFamily="34" charset="0"/>
                <a:sym typeface="Rajdhani"/>
              </a:rPr>
              <a:t>Tính</a:t>
            </a:r>
            <a:r>
              <a:rPr lang="en" sz="1800" b="1" dirty="0">
                <a:cs typeface="Arial" panose="020B0604020202020204" pitchFamily="34" charset="0"/>
                <a:sym typeface="Rajdhani"/>
              </a:rPr>
              <a:t> </a:t>
            </a:r>
            <a:r>
              <a:rPr lang="en" sz="1800" b="1" dirty="0" err="1">
                <a:cs typeface="Arial" panose="020B0604020202020204" pitchFamily="34" charset="0"/>
                <a:sym typeface="Rajdhani"/>
              </a:rPr>
              <a:t>toán</a:t>
            </a:r>
            <a:r>
              <a:rPr lang="en" sz="1800" b="1" dirty="0">
                <a:cs typeface="Arial" panose="020B0604020202020204" pitchFamily="34" charset="0"/>
                <a:sym typeface="Rajdhani"/>
              </a:rPr>
              <a:t> ma </a:t>
            </a:r>
            <a:r>
              <a:rPr lang="en" sz="1800" b="1" dirty="0" err="1">
                <a:cs typeface="Arial" panose="020B0604020202020204" pitchFamily="34" charset="0"/>
                <a:sym typeface="Rajdhani"/>
              </a:rPr>
              <a:t>trận</a:t>
            </a:r>
            <a:r>
              <a:rPr lang="en" sz="1800" b="1" dirty="0">
                <a:cs typeface="Arial" panose="020B0604020202020204" pitchFamily="34" charset="0"/>
                <a:sym typeface="Rajdhani"/>
              </a:rPr>
              <a:t> </a:t>
            </a:r>
            <a:r>
              <a:rPr lang="en" sz="1800" b="1" dirty="0" err="1">
                <a:cs typeface="Arial" panose="020B0604020202020204" pitchFamily="34" charset="0"/>
                <a:sym typeface="Rajdhani"/>
              </a:rPr>
              <a:t>trọng</a:t>
            </a:r>
            <a:r>
              <a:rPr lang="en" sz="1800" b="1" dirty="0">
                <a:cs typeface="Arial" panose="020B0604020202020204" pitchFamily="34" charset="0"/>
                <a:sym typeface="Rajdhani"/>
              </a:rPr>
              <a:t> </a:t>
            </a:r>
            <a:r>
              <a:rPr lang="en" sz="1800" b="1" dirty="0" err="1">
                <a:cs typeface="Arial" panose="020B0604020202020204" pitchFamily="34" charset="0"/>
                <a:sym typeface="Rajdhani"/>
              </a:rPr>
              <a:t>số</a:t>
            </a:r>
            <a:endParaRPr lang="vi-VN" sz="1800" b="1" dirty="0">
              <a:cs typeface="Arial" panose="020B0604020202020204" pitchFamily="34" charset="0"/>
            </a:endParaRPr>
          </a:p>
        </p:txBody>
      </p:sp>
      <p:sp>
        <p:nvSpPr>
          <p:cNvPr id="670" name="Google Shape;670;p34"/>
          <p:cNvSpPr/>
          <p:nvPr/>
        </p:nvSpPr>
        <p:spPr>
          <a:xfrm>
            <a:off x="3220100" y="25072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25072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1443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14432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cxnSpLocks/>
          </p:cNvCxnSpPr>
          <p:nvPr/>
        </p:nvCxnSpPr>
        <p:spPr>
          <a:xfrm>
            <a:off x="3670700" y="136962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5" name="Google Shape;675;p34"/>
          <p:cNvCxnSpPr>
            <a:cxnSpLocks/>
          </p:cNvCxnSpPr>
          <p:nvPr/>
        </p:nvCxnSpPr>
        <p:spPr>
          <a:xfrm rot="10800000" flipV="1">
            <a:off x="3670725" y="205107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6" name="Google Shape;676;p34"/>
          <p:cNvCxnSpPr>
            <a:cxnSpLocks/>
          </p:cNvCxnSpPr>
          <p:nvPr/>
        </p:nvCxnSpPr>
        <p:spPr>
          <a:xfrm rot="10800000" flipV="1">
            <a:off x="5028250" y="136962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677" name="Google Shape;677;p34"/>
          <p:cNvCxnSpPr>
            <a:cxnSpLocks/>
          </p:cNvCxnSpPr>
          <p:nvPr/>
        </p:nvCxnSpPr>
        <p:spPr>
          <a:xfrm>
            <a:off x="5028225" y="2051072"/>
            <a:ext cx="445225" cy="681450"/>
          </a:xfrm>
          <a:prstGeom prst="bentConnector3">
            <a:avLst>
              <a:gd name="adj1" fmla="val 50000"/>
            </a:avLst>
          </a:prstGeom>
          <a:noFill/>
          <a:ln w="19050" cap="flat" cmpd="sng">
            <a:solidFill>
              <a:srgbClr val="F3F3F3"/>
            </a:solidFill>
            <a:prstDash val="solid"/>
            <a:round/>
            <a:headEnd type="none" w="med" len="med"/>
            <a:tailEnd type="none" w="med" len="med"/>
          </a:ln>
        </p:spPr>
      </p:cxnSp>
      <p:cxnSp>
        <p:nvCxnSpPr>
          <p:cNvPr id="2" name="Google Shape;677;p34">
            <a:extLst>
              <a:ext uri="{FF2B5EF4-FFF2-40B4-BE49-F238E27FC236}">
                <a16:creationId xmlns:a16="http://schemas.microsoft.com/office/drawing/2014/main" id="{4003CD10-E2B6-A349-4A1B-6519F0769003}"/>
              </a:ext>
            </a:extLst>
          </p:cNvPr>
          <p:cNvCxnSpPr>
            <a:cxnSpLocks/>
          </p:cNvCxnSpPr>
          <p:nvPr/>
        </p:nvCxnSpPr>
        <p:spPr>
          <a:xfrm>
            <a:off x="4521423" y="2514742"/>
            <a:ext cx="445200" cy="681600"/>
          </a:xfrm>
          <a:prstGeom prst="bentConnector3">
            <a:avLst>
              <a:gd name="adj1" fmla="val 50003"/>
            </a:avLst>
          </a:prstGeom>
          <a:noFill/>
          <a:ln w="19050" cap="flat" cmpd="sng">
            <a:solidFill>
              <a:srgbClr val="F3F3F3"/>
            </a:solidFill>
            <a:prstDash val="solid"/>
            <a:round/>
            <a:headEnd type="none" w="med" len="med"/>
            <a:tailEnd type="none" w="med" len="med"/>
          </a:ln>
        </p:spPr>
      </p:cxnSp>
      <p:sp>
        <p:nvSpPr>
          <p:cNvPr id="3" name="Google Shape;671;p34">
            <a:extLst>
              <a:ext uri="{FF2B5EF4-FFF2-40B4-BE49-F238E27FC236}">
                <a16:creationId xmlns:a16="http://schemas.microsoft.com/office/drawing/2014/main" id="{60D1DA1D-0F59-C109-D964-66A8965F2F77}"/>
              </a:ext>
            </a:extLst>
          </p:cNvPr>
          <p:cNvSpPr/>
          <p:nvPr/>
        </p:nvSpPr>
        <p:spPr>
          <a:xfrm>
            <a:off x="4535327" y="3197335"/>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60;p34">
            <a:extLst>
              <a:ext uri="{FF2B5EF4-FFF2-40B4-BE49-F238E27FC236}">
                <a16:creationId xmlns:a16="http://schemas.microsoft.com/office/drawing/2014/main" id="{8F8BB6E3-FA1F-8B91-4609-784CA505B7B9}"/>
              </a:ext>
            </a:extLst>
          </p:cNvPr>
          <p:cNvGrpSpPr/>
          <p:nvPr/>
        </p:nvGrpSpPr>
        <p:grpSpPr>
          <a:xfrm>
            <a:off x="4619049" y="3298059"/>
            <a:ext cx="266197" cy="249155"/>
            <a:chOff x="1507342" y="1024774"/>
            <a:chExt cx="399216" cy="373658"/>
          </a:xfrm>
        </p:grpSpPr>
        <p:sp>
          <p:nvSpPr>
            <p:cNvPr id="5" name="Google Shape;661;p34">
              <a:extLst>
                <a:ext uri="{FF2B5EF4-FFF2-40B4-BE49-F238E27FC236}">
                  <a16:creationId xmlns:a16="http://schemas.microsoft.com/office/drawing/2014/main" id="{9297D3E1-CE4F-299D-F0CF-EEA6242E845B}"/>
                </a:ext>
              </a:extLst>
            </p:cNvPr>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2;p34">
              <a:extLst>
                <a:ext uri="{FF2B5EF4-FFF2-40B4-BE49-F238E27FC236}">
                  <a16:creationId xmlns:a16="http://schemas.microsoft.com/office/drawing/2014/main" id="{798575D7-F257-C3BE-FE44-C344B0966C39}"/>
                </a:ext>
              </a:extLst>
            </p:cNvPr>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669;p34">
            <a:extLst>
              <a:ext uri="{FF2B5EF4-FFF2-40B4-BE49-F238E27FC236}">
                <a16:creationId xmlns:a16="http://schemas.microsoft.com/office/drawing/2014/main" id="{01C8FFBF-B554-67AF-7DA7-92B1A57071CF}"/>
              </a:ext>
            </a:extLst>
          </p:cNvPr>
          <p:cNvSpPr txBox="1">
            <a:spLocks/>
          </p:cNvSpPr>
          <p:nvPr/>
        </p:nvSpPr>
        <p:spPr>
          <a:xfrm>
            <a:off x="3521179" y="3597815"/>
            <a:ext cx="2194800" cy="51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 sz="1800" b="1" dirty="0" err="1">
                <a:cs typeface="Arial" panose="020B0604020202020204" pitchFamily="34" charset="0"/>
                <a:sym typeface="Rajdhani"/>
              </a:rPr>
              <a:t>Biểu</a:t>
            </a:r>
            <a:r>
              <a:rPr lang="en" sz="1800" b="1" dirty="0">
                <a:cs typeface="Arial" panose="020B0604020202020204" pitchFamily="34" charset="0"/>
                <a:sym typeface="Rajdhani"/>
              </a:rPr>
              <a:t> </a:t>
            </a:r>
            <a:r>
              <a:rPr lang="en" sz="1800" b="1" dirty="0" err="1">
                <a:cs typeface="Arial" panose="020B0604020202020204" pitchFamily="34" charset="0"/>
                <a:sym typeface="Rajdhani"/>
              </a:rPr>
              <a:t>diễn</a:t>
            </a:r>
            <a:r>
              <a:rPr lang="en" sz="1800" b="1" dirty="0">
                <a:cs typeface="Arial" panose="020B0604020202020204" pitchFamily="34" charset="0"/>
                <a:sym typeface="Rajdhani"/>
              </a:rPr>
              <a:t> </a:t>
            </a:r>
            <a:r>
              <a:rPr lang="en" sz="1800" b="1" dirty="0" err="1">
                <a:cs typeface="Arial" panose="020B0604020202020204" pitchFamily="34" charset="0"/>
                <a:sym typeface="Rajdhani"/>
              </a:rPr>
              <a:t>dữ</a:t>
            </a:r>
            <a:r>
              <a:rPr lang="en" sz="1800" b="1" dirty="0">
                <a:cs typeface="Arial" panose="020B0604020202020204" pitchFamily="34" charset="0"/>
                <a:sym typeface="Rajdhani"/>
              </a:rPr>
              <a:t> </a:t>
            </a:r>
            <a:r>
              <a:rPr lang="en" sz="1800" b="1" dirty="0" err="1">
                <a:cs typeface="Arial" panose="020B0604020202020204" pitchFamily="34" charset="0"/>
                <a:sym typeface="Rajdhani"/>
              </a:rPr>
              <a:t>liệu</a:t>
            </a:r>
            <a:r>
              <a:rPr lang="en" sz="1800" b="1" dirty="0">
                <a:cs typeface="Arial" panose="020B0604020202020204" pitchFamily="34" charset="0"/>
                <a:sym typeface="Rajdhani"/>
              </a:rPr>
              <a:t> </a:t>
            </a:r>
            <a:r>
              <a:rPr lang="en" sz="1800" b="1" dirty="0" err="1">
                <a:cs typeface="Arial" panose="020B0604020202020204" pitchFamily="34" charset="0"/>
                <a:sym typeface="Rajdhani"/>
              </a:rPr>
              <a:t>mới</a:t>
            </a:r>
            <a:endParaRPr lang="vi-VN" b="1" dirty="0" err="1"/>
          </a:p>
        </p:txBody>
      </p:sp>
      <p:sp>
        <p:nvSpPr>
          <p:cNvPr id="9" name="Google Shape;669;p34">
            <a:extLst>
              <a:ext uri="{FF2B5EF4-FFF2-40B4-BE49-F238E27FC236}">
                <a16:creationId xmlns:a16="http://schemas.microsoft.com/office/drawing/2014/main" id="{C6265057-D81E-AC88-824E-D4D82527A4D5}"/>
              </a:ext>
            </a:extLst>
          </p:cNvPr>
          <p:cNvSpPr txBox="1">
            <a:spLocks/>
          </p:cNvSpPr>
          <p:nvPr/>
        </p:nvSpPr>
        <p:spPr>
          <a:xfrm>
            <a:off x="1192047" y="4309494"/>
            <a:ext cx="7381432" cy="516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 sz="1800" b="1" dirty="0" err="1">
                <a:cs typeface="Arial" panose="020B0604020202020204" pitchFamily="34" charset="0"/>
                <a:sym typeface="Rajdhani"/>
              </a:rPr>
              <a:t>Hiện</a:t>
            </a:r>
            <a:r>
              <a:rPr lang="en" sz="1800" b="1" dirty="0">
                <a:cs typeface="Arial" panose="020B0604020202020204" pitchFamily="34" charset="0"/>
                <a:sym typeface="Rajdhani"/>
              </a:rPr>
              <a:t> </a:t>
            </a:r>
            <a:r>
              <a:rPr lang="en" sz="1800" b="1" dirty="0" err="1">
                <a:cs typeface="Arial" panose="020B0604020202020204" pitchFamily="34" charset="0"/>
                <a:sym typeface="Rajdhani"/>
              </a:rPr>
              <a:t>tại</a:t>
            </a:r>
            <a:r>
              <a:rPr lang="en" sz="1800" b="1" dirty="0">
                <a:cs typeface="Arial" panose="020B0604020202020204" pitchFamily="34" charset="0"/>
                <a:sym typeface="Rajdhani"/>
              </a:rPr>
              <a:t> </a:t>
            </a:r>
            <a:r>
              <a:rPr lang="en" sz="1800" b="1" dirty="0" err="1">
                <a:cs typeface="Arial" panose="020B0604020202020204" pitchFamily="34" charset="0"/>
                <a:sym typeface="Rajdhani"/>
              </a:rPr>
              <a:t>có</a:t>
            </a:r>
            <a:r>
              <a:rPr lang="en" sz="1800" b="1" dirty="0">
                <a:cs typeface="Arial" panose="020B0604020202020204" pitchFamily="34" charset="0"/>
                <a:sym typeface="Rajdhani"/>
              </a:rPr>
              <a:t> </a:t>
            </a:r>
            <a:r>
              <a:rPr lang="en" sz="1800" b="1" dirty="0" err="1">
                <a:cs typeface="Arial" panose="020B0604020202020204" pitchFamily="34" charset="0"/>
                <a:sym typeface="Rajdhani"/>
              </a:rPr>
              <a:t>nhiều</a:t>
            </a:r>
            <a:r>
              <a:rPr lang="en" sz="1800" b="1" dirty="0">
                <a:cs typeface="Arial" panose="020B0604020202020204" pitchFamily="34" charset="0"/>
                <a:sym typeface="Rajdhani"/>
              </a:rPr>
              <a:t> </a:t>
            </a:r>
            <a:r>
              <a:rPr lang="en" sz="1800" b="1" dirty="0" err="1">
                <a:cs typeface="Arial" panose="020B0604020202020204" pitchFamily="34" charset="0"/>
                <a:sym typeface="Rajdhani"/>
              </a:rPr>
              <a:t>thư</a:t>
            </a:r>
            <a:r>
              <a:rPr lang="en" sz="1800" b="1" dirty="0">
                <a:cs typeface="Arial" panose="020B0604020202020204" pitchFamily="34" charset="0"/>
                <a:sym typeface="Rajdhani"/>
              </a:rPr>
              <a:t> </a:t>
            </a:r>
            <a:r>
              <a:rPr lang="en" sz="1800" b="1" dirty="0" err="1">
                <a:cs typeface="Arial" panose="020B0604020202020204" pitchFamily="34" charset="0"/>
                <a:sym typeface="Rajdhani"/>
              </a:rPr>
              <a:t>viện</a:t>
            </a:r>
            <a:r>
              <a:rPr lang="en" sz="1800" b="1" dirty="0">
                <a:cs typeface="Arial" panose="020B0604020202020204" pitchFamily="34" charset="0"/>
                <a:sym typeface="Rajdhani"/>
              </a:rPr>
              <a:t> </a:t>
            </a:r>
            <a:r>
              <a:rPr lang="en" sz="1800" b="1" dirty="0" err="1">
                <a:cs typeface="Arial" panose="020B0604020202020204" pitchFamily="34" charset="0"/>
                <a:sym typeface="Rajdhani"/>
              </a:rPr>
              <a:t>hỗ</a:t>
            </a:r>
            <a:r>
              <a:rPr lang="en" sz="1800" b="1" dirty="0">
                <a:cs typeface="Arial" panose="020B0604020202020204" pitchFamily="34" charset="0"/>
                <a:sym typeface="Rajdhani"/>
              </a:rPr>
              <a:t> </a:t>
            </a:r>
            <a:r>
              <a:rPr lang="en" sz="1800" b="1" dirty="0" err="1">
                <a:cs typeface="Arial" panose="020B0604020202020204" pitchFamily="34" charset="0"/>
                <a:sym typeface="Rajdhani"/>
              </a:rPr>
              <a:t>trợ</a:t>
            </a:r>
            <a:r>
              <a:rPr lang="en" sz="1800" b="1" dirty="0">
                <a:cs typeface="Arial" panose="020B0604020202020204" pitchFamily="34" charset="0"/>
                <a:sym typeface="Rajdhani"/>
              </a:rPr>
              <a:t> PCA : </a:t>
            </a:r>
            <a:r>
              <a:rPr lang="en" sz="1800" b="1" dirty="0" err="1">
                <a:cs typeface="Arial" panose="020B0604020202020204" pitchFamily="34" charset="0"/>
                <a:sym typeface="Rajdhani"/>
              </a:rPr>
              <a:t>như</a:t>
            </a:r>
            <a:r>
              <a:rPr lang="en" sz="1800" b="1" dirty="0">
                <a:cs typeface="Arial" panose="020B0604020202020204" pitchFamily="34" charset="0"/>
                <a:sym typeface="Rajdhani"/>
              </a:rPr>
              <a:t> </a:t>
            </a:r>
            <a:r>
              <a:rPr lang="en" sz="1800" b="1" dirty="0" err="1">
                <a:cs typeface="Arial" panose="020B0604020202020204" pitchFamily="34" charset="0"/>
                <a:sym typeface="Rajdhani"/>
              </a:rPr>
              <a:t>numpy</a:t>
            </a:r>
            <a:r>
              <a:rPr lang="en" sz="1800" b="1" dirty="0">
                <a:cs typeface="Arial" panose="020B0604020202020204" pitchFamily="34" charset="0"/>
                <a:sym typeface="Rajdhani"/>
              </a:rPr>
              <a:t> , scikit-learn pandas...</a:t>
            </a:r>
            <a:endParaRPr lang="vi-VN" dirty="0"/>
          </a:p>
        </p:txBody>
      </p:sp>
    </p:spTree>
    <p:extLst>
      <p:ext uri="{BB962C8B-B14F-4D97-AF65-F5344CB8AC3E}">
        <p14:creationId xmlns:p14="http://schemas.microsoft.com/office/powerpoint/2010/main" val="3810105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06350" y="331070"/>
            <a:ext cx="7704000" cy="572700"/>
          </a:xfrm>
          <a:prstGeom prst="rect">
            <a:avLst/>
          </a:prstGeom>
        </p:spPr>
        <p:txBody>
          <a:bodyPr spcFirstLastPara="1" wrap="square" lIns="91425" tIns="91425" rIns="91425" bIns="91425" anchor="t" anchorCtr="0">
            <a:noAutofit/>
          </a:bodyPr>
          <a:lstStyle/>
          <a:p>
            <a:r>
              <a:rPr lang="en" dirty="0"/>
              <a:t>KNN (k-Nearest Neighbor)</a:t>
            </a:r>
            <a:endParaRPr lang="vi-VN" dirty="0"/>
          </a:p>
          <a:p>
            <a:endParaRPr lang="en" dirty="0"/>
          </a:p>
        </p:txBody>
      </p:sp>
      <p:sp>
        <p:nvSpPr>
          <p:cNvPr id="683" name="Google Shape;683;p35"/>
          <p:cNvSpPr txBox="1">
            <a:spLocks noGrp="1"/>
          </p:cNvSpPr>
          <p:nvPr>
            <p:ph type="title"/>
          </p:nvPr>
        </p:nvSpPr>
        <p:spPr>
          <a:xfrm>
            <a:off x="980144" y="1155032"/>
            <a:ext cx="7017248" cy="1279215"/>
          </a:xfrm>
          <a:prstGeom prst="rect">
            <a:avLst/>
          </a:prstGeom>
        </p:spPr>
        <p:txBody>
          <a:bodyPr spcFirstLastPara="1" wrap="square" lIns="91425" tIns="91425" rIns="36000" bIns="91425" anchor="b" anchorCtr="0">
            <a:noAutofit/>
          </a:bodyPr>
          <a:lstStyle/>
          <a:p>
            <a:pPr algn="l"/>
            <a:r>
              <a:rPr lang="en" sz="2400" dirty="0"/>
              <a:t>Định </a:t>
            </a:r>
            <a:r>
              <a:rPr lang="en" sz="2400" dirty="0" err="1"/>
              <a:t>nghĩa</a:t>
            </a:r>
            <a:r>
              <a:rPr lang="en" sz="2400" dirty="0"/>
              <a:t> : </a:t>
            </a:r>
            <a:r>
              <a:rPr lang="en" sz="2400" dirty="0" err="1"/>
              <a:t>l</a:t>
            </a:r>
            <a:r>
              <a:rPr lang="en" sz="2400" b="0" dirty="0" err="1"/>
              <a:t>à</a:t>
            </a:r>
            <a:r>
              <a:rPr lang="en" sz="2400" b="0" dirty="0"/>
              <a:t> </a:t>
            </a:r>
            <a:r>
              <a:rPr lang="en" sz="2400" b="0" dirty="0" err="1"/>
              <a:t>một</a:t>
            </a:r>
            <a:r>
              <a:rPr lang="en" sz="2400" b="0" dirty="0"/>
              <a:t> </a:t>
            </a:r>
            <a:r>
              <a:rPr lang="en" sz="2400" b="0" dirty="0" err="1"/>
              <a:t>thuật</a:t>
            </a:r>
            <a:r>
              <a:rPr lang="en" sz="2400" b="0" dirty="0"/>
              <a:t> </a:t>
            </a:r>
            <a:r>
              <a:rPr lang="en" sz="2400" b="0" dirty="0" err="1"/>
              <a:t>toán</a:t>
            </a:r>
            <a:r>
              <a:rPr lang="en" sz="2400" b="0" dirty="0"/>
              <a:t> </a:t>
            </a:r>
            <a:r>
              <a:rPr lang="en" sz="2400" b="0" dirty="0" err="1"/>
              <a:t>học</a:t>
            </a:r>
            <a:r>
              <a:rPr lang="en" sz="2400" b="0" dirty="0"/>
              <a:t> </a:t>
            </a:r>
            <a:r>
              <a:rPr lang="en" sz="2400" b="0" dirty="0" err="1"/>
              <a:t>có</a:t>
            </a:r>
            <a:r>
              <a:rPr lang="en" sz="2400" b="0" dirty="0"/>
              <a:t> </a:t>
            </a:r>
            <a:r>
              <a:rPr lang="en" sz="2400" b="0" dirty="0" err="1"/>
              <a:t>giám</a:t>
            </a:r>
            <a:r>
              <a:rPr lang="en" sz="2400" b="0" dirty="0"/>
              <a:t> </a:t>
            </a:r>
            <a:r>
              <a:rPr lang="en" sz="2400" b="0" dirty="0" err="1"/>
              <a:t>sát</a:t>
            </a:r>
            <a:r>
              <a:rPr lang="en" sz="2400" b="0" dirty="0"/>
              <a:t> </a:t>
            </a:r>
            <a:r>
              <a:rPr lang="en" sz="2400" b="0" dirty="0" err="1"/>
              <a:t>dùng</a:t>
            </a:r>
            <a:r>
              <a:rPr lang="en" sz="2400" b="0" dirty="0"/>
              <a:t> </a:t>
            </a:r>
            <a:r>
              <a:rPr lang="en" sz="2400" b="0" dirty="0" err="1"/>
              <a:t>để</a:t>
            </a:r>
            <a:r>
              <a:rPr lang="en" sz="2400" b="0" dirty="0"/>
              <a:t> </a:t>
            </a:r>
            <a:r>
              <a:rPr lang="en" sz="2400" b="0" dirty="0" err="1"/>
              <a:t>phân</a:t>
            </a:r>
            <a:r>
              <a:rPr lang="en" sz="2400" b="0" dirty="0"/>
              <a:t> </a:t>
            </a:r>
            <a:r>
              <a:rPr lang="en" sz="2400" b="0" dirty="0" err="1"/>
              <a:t>loại</a:t>
            </a:r>
            <a:r>
              <a:rPr lang="en" sz="2400" b="0" dirty="0"/>
              <a:t> </a:t>
            </a:r>
            <a:r>
              <a:rPr lang="en" sz="2400" b="0" dirty="0" err="1"/>
              <a:t>hoặc</a:t>
            </a:r>
            <a:r>
              <a:rPr lang="en" sz="2400" b="0" dirty="0"/>
              <a:t> </a:t>
            </a:r>
            <a:r>
              <a:rPr lang="en" sz="2400" b="0" dirty="0" err="1"/>
              <a:t>dự</a:t>
            </a:r>
            <a:r>
              <a:rPr lang="en" sz="2400" b="0" dirty="0"/>
              <a:t> </a:t>
            </a:r>
            <a:r>
              <a:rPr lang="en" sz="2400" b="0" dirty="0" err="1"/>
              <a:t>đoán</a:t>
            </a:r>
            <a:r>
              <a:rPr lang="en" sz="2400" b="0" dirty="0"/>
              <a:t> </a:t>
            </a:r>
            <a:r>
              <a:rPr lang="en" sz="2400" b="0" dirty="0" err="1"/>
              <a:t>dữ</a:t>
            </a:r>
            <a:r>
              <a:rPr lang="en" sz="2400" b="0" dirty="0"/>
              <a:t> </a:t>
            </a:r>
            <a:r>
              <a:rPr lang="en" sz="2400" b="0" dirty="0" err="1"/>
              <a:t>liệu</a:t>
            </a:r>
            <a:r>
              <a:rPr lang="en" sz="2400" b="0" dirty="0"/>
              <a:t> </a:t>
            </a:r>
            <a:r>
              <a:rPr lang="en" sz="2400" b="0" dirty="0" err="1"/>
              <a:t>mới</a:t>
            </a:r>
            <a:r>
              <a:rPr lang="en" sz="2400" b="0" dirty="0"/>
              <a:t> </a:t>
            </a:r>
            <a:r>
              <a:rPr lang="en" sz="2400" b="0" dirty="0" err="1"/>
              <a:t>dựa</a:t>
            </a:r>
            <a:r>
              <a:rPr lang="en" sz="2400" b="0" dirty="0"/>
              <a:t> </a:t>
            </a:r>
            <a:r>
              <a:rPr lang="en" sz="2400" b="0" dirty="0" err="1"/>
              <a:t>trên</a:t>
            </a:r>
            <a:r>
              <a:rPr lang="en" sz="2400" b="0" dirty="0"/>
              <a:t> </a:t>
            </a:r>
            <a:r>
              <a:rPr lang="en" sz="2400" b="0" dirty="0" err="1"/>
              <a:t>các</a:t>
            </a:r>
            <a:r>
              <a:rPr lang="en" sz="2400" b="0" dirty="0"/>
              <a:t> </a:t>
            </a:r>
            <a:r>
              <a:rPr lang="en" sz="2400" b="0" dirty="0" err="1"/>
              <a:t>điểm</a:t>
            </a:r>
            <a:r>
              <a:rPr lang="en" sz="2400" b="0" dirty="0"/>
              <a:t> </a:t>
            </a:r>
            <a:r>
              <a:rPr lang="en" sz="2400" b="0" dirty="0" err="1"/>
              <a:t>dữ</a:t>
            </a:r>
            <a:r>
              <a:rPr lang="en" sz="2400" b="0" dirty="0"/>
              <a:t> </a:t>
            </a:r>
            <a:r>
              <a:rPr lang="en" sz="2400" b="0" dirty="0" err="1"/>
              <a:t>liệu</a:t>
            </a:r>
            <a:r>
              <a:rPr lang="en" sz="2400" b="0" dirty="0"/>
              <a:t> </a:t>
            </a:r>
            <a:r>
              <a:rPr lang="en" sz="2400" b="0" dirty="0" err="1"/>
              <a:t>đã</a:t>
            </a:r>
            <a:r>
              <a:rPr lang="en" sz="2400" b="0" dirty="0"/>
              <a:t> </a:t>
            </a:r>
            <a:r>
              <a:rPr lang="en" sz="2400" b="0" dirty="0" err="1"/>
              <a:t>biết</a:t>
            </a:r>
            <a:r>
              <a:rPr lang="en" sz="2400" b="0" dirty="0"/>
              <a:t>.</a:t>
            </a:r>
            <a:endParaRPr lang="en" sz="2400" dirty="0"/>
          </a:p>
        </p:txBody>
      </p:sp>
      <p:sp>
        <p:nvSpPr>
          <p:cNvPr id="689" name="Google Shape;689;p35"/>
          <p:cNvSpPr txBox="1">
            <a:spLocks noGrp="1"/>
          </p:cNvSpPr>
          <p:nvPr>
            <p:ph type="title" idx="6"/>
          </p:nvPr>
        </p:nvSpPr>
        <p:spPr>
          <a:xfrm>
            <a:off x="980144" y="2434247"/>
            <a:ext cx="7028032" cy="1694051"/>
          </a:xfrm>
          <a:prstGeom prst="rect">
            <a:avLst/>
          </a:prstGeom>
        </p:spPr>
        <p:txBody>
          <a:bodyPr spcFirstLastPara="1" wrap="square" lIns="91425" tIns="91425" rIns="36000" bIns="91425" anchor="b" anchorCtr="0">
            <a:noAutofit/>
          </a:bodyPr>
          <a:lstStyle/>
          <a:p>
            <a:pPr algn="l"/>
            <a:br>
              <a:rPr lang="en" sz="2400" dirty="0"/>
            </a:br>
            <a:r>
              <a:rPr lang="en-US" sz="2400" dirty="0"/>
              <a:t>Sử dụng phương pháp :</a:t>
            </a:r>
            <a:r>
              <a:rPr lang="en-US" sz="2400" b="0" dirty="0"/>
              <a:t> tính khoảng cách , dựa vào nhãn các k điểm gần nhất để đưa ra dự đoán nhãn của điểm này </a:t>
            </a:r>
            <a:br>
              <a:rPr lang="en-US" sz="2400" dirty="0"/>
            </a:br>
            <a:endParaRPr lang="en-US" sz="2400" b="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980144" y="3691975"/>
            <a:ext cx="7028032" cy="1313853"/>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Thư viện sciki-learn:</a:t>
            </a:r>
            <a:r>
              <a:rPr lang="en-US" sz="2400" b="0" dirty="0">
                <a:latin typeface="Arial" panose="020B0604020202020204" pitchFamily="34" charset="0"/>
                <a:cs typeface="Arial" panose="020B0604020202020204" pitchFamily="34" charset="0"/>
              </a:rPr>
              <a:t> có hàm kneighbersclassified hỗ trợ tính toán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4178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06350" y="331070"/>
            <a:ext cx="7704000" cy="572700"/>
          </a:xfrm>
          <a:prstGeom prst="rect">
            <a:avLst/>
          </a:prstGeom>
        </p:spPr>
        <p:txBody>
          <a:bodyPr spcFirstLastPara="1" wrap="square" lIns="91425" tIns="91425" rIns="91425" bIns="91425" anchor="t" anchorCtr="0">
            <a:noAutofit/>
          </a:bodyPr>
          <a:lstStyle/>
          <a:p>
            <a:r>
              <a:rPr lang="en" dirty="0"/>
              <a:t>KNN (k-Nearest Neighbor)</a:t>
            </a:r>
            <a:endParaRPr lang="vi-VN" dirty="0"/>
          </a:p>
          <a:p>
            <a:endParaRPr lang="en" dirty="0"/>
          </a:p>
        </p:txBody>
      </p:sp>
      <p:sp>
        <p:nvSpPr>
          <p:cNvPr id="683" name="Google Shape;683;p35"/>
          <p:cNvSpPr txBox="1">
            <a:spLocks noGrp="1"/>
          </p:cNvSpPr>
          <p:nvPr>
            <p:ph type="title"/>
          </p:nvPr>
        </p:nvSpPr>
        <p:spPr>
          <a:xfrm>
            <a:off x="980144" y="1155032"/>
            <a:ext cx="7017248" cy="1279215"/>
          </a:xfrm>
          <a:prstGeom prst="rect">
            <a:avLst/>
          </a:prstGeom>
        </p:spPr>
        <p:txBody>
          <a:bodyPr spcFirstLastPara="1" wrap="square" lIns="91425" tIns="91425" rIns="36000" bIns="91425" anchor="b" anchorCtr="0">
            <a:noAutofit/>
          </a:bodyPr>
          <a:lstStyle/>
          <a:p>
            <a:pPr algn="l"/>
            <a:r>
              <a:rPr lang="en" sz="2400" dirty="0"/>
              <a:t>Định </a:t>
            </a:r>
            <a:r>
              <a:rPr lang="en" sz="2400" dirty="0" err="1"/>
              <a:t>nghĩa</a:t>
            </a:r>
            <a:r>
              <a:rPr lang="en" sz="2400" dirty="0"/>
              <a:t> : </a:t>
            </a:r>
            <a:r>
              <a:rPr lang="en" sz="2400" dirty="0" err="1"/>
              <a:t>l</a:t>
            </a:r>
            <a:r>
              <a:rPr lang="en" sz="2400" b="0" dirty="0" err="1"/>
              <a:t>à</a:t>
            </a:r>
            <a:r>
              <a:rPr lang="en" sz="2400" b="0" dirty="0"/>
              <a:t> </a:t>
            </a:r>
            <a:r>
              <a:rPr lang="en" sz="2400" b="0" dirty="0" err="1"/>
              <a:t>một</a:t>
            </a:r>
            <a:r>
              <a:rPr lang="en" sz="2400" b="0" dirty="0"/>
              <a:t> </a:t>
            </a:r>
            <a:r>
              <a:rPr lang="en" sz="2400" b="0" dirty="0" err="1"/>
              <a:t>thuật</a:t>
            </a:r>
            <a:r>
              <a:rPr lang="en" sz="2400" b="0" dirty="0"/>
              <a:t> </a:t>
            </a:r>
            <a:r>
              <a:rPr lang="en" sz="2400" b="0" dirty="0" err="1"/>
              <a:t>toán</a:t>
            </a:r>
            <a:r>
              <a:rPr lang="en" sz="2400" b="0" dirty="0"/>
              <a:t> </a:t>
            </a:r>
            <a:r>
              <a:rPr lang="en" sz="2400" b="0" dirty="0" err="1"/>
              <a:t>học</a:t>
            </a:r>
            <a:r>
              <a:rPr lang="en" sz="2400" b="0" dirty="0"/>
              <a:t> </a:t>
            </a:r>
            <a:r>
              <a:rPr lang="en" sz="2400" b="0" dirty="0" err="1"/>
              <a:t>có</a:t>
            </a:r>
            <a:r>
              <a:rPr lang="en" sz="2400" b="0" dirty="0"/>
              <a:t> </a:t>
            </a:r>
            <a:r>
              <a:rPr lang="en" sz="2400" b="0" dirty="0" err="1"/>
              <a:t>giám</a:t>
            </a:r>
            <a:r>
              <a:rPr lang="en" sz="2400" b="0" dirty="0"/>
              <a:t> </a:t>
            </a:r>
            <a:r>
              <a:rPr lang="en" sz="2400" b="0" dirty="0" err="1"/>
              <a:t>sát</a:t>
            </a:r>
            <a:r>
              <a:rPr lang="en" sz="2400" b="0" dirty="0"/>
              <a:t> </a:t>
            </a:r>
            <a:r>
              <a:rPr lang="en" sz="2400" b="0" dirty="0" err="1"/>
              <a:t>dùng</a:t>
            </a:r>
            <a:r>
              <a:rPr lang="en" sz="2400" b="0" dirty="0"/>
              <a:t> </a:t>
            </a:r>
            <a:r>
              <a:rPr lang="en" sz="2400" b="0" dirty="0" err="1"/>
              <a:t>để</a:t>
            </a:r>
            <a:r>
              <a:rPr lang="en" sz="2400" b="0" dirty="0"/>
              <a:t> </a:t>
            </a:r>
            <a:r>
              <a:rPr lang="en" sz="2400" b="0" dirty="0" err="1"/>
              <a:t>phân</a:t>
            </a:r>
            <a:r>
              <a:rPr lang="en" sz="2400" b="0" dirty="0"/>
              <a:t> </a:t>
            </a:r>
            <a:r>
              <a:rPr lang="en" sz="2400" b="0" dirty="0" err="1"/>
              <a:t>loại</a:t>
            </a:r>
            <a:r>
              <a:rPr lang="en" sz="2400" b="0" dirty="0"/>
              <a:t> </a:t>
            </a:r>
            <a:r>
              <a:rPr lang="en" sz="2400" b="0" dirty="0" err="1"/>
              <a:t>hoặc</a:t>
            </a:r>
            <a:r>
              <a:rPr lang="en" sz="2400" b="0" dirty="0"/>
              <a:t> </a:t>
            </a:r>
            <a:r>
              <a:rPr lang="en" sz="2400" b="0" dirty="0" err="1"/>
              <a:t>dự</a:t>
            </a:r>
            <a:r>
              <a:rPr lang="en" sz="2400" b="0" dirty="0"/>
              <a:t> </a:t>
            </a:r>
            <a:r>
              <a:rPr lang="en" sz="2400" b="0" dirty="0" err="1"/>
              <a:t>đoán</a:t>
            </a:r>
            <a:r>
              <a:rPr lang="en" sz="2400" b="0" dirty="0"/>
              <a:t> </a:t>
            </a:r>
            <a:r>
              <a:rPr lang="en" sz="2400" b="0" dirty="0" err="1"/>
              <a:t>dữ</a:t>
            </a:r>
            <a:r>
              <a:rPr lang="en" sz="2400" b="0" dirty="0"/>
              <a:t> </a:t>
            </a:r>
            <a:r>
              <a:rPr lang="en" sz="2400" b="0" dirty="0" err="1"/>
              <a:t>liệu</a:t>
            </a:r>
            <a:r>
              <a:rPr lang="en" sz="2400" b="0" dirty="0"/>
              <a:t> </a:t>
            </a:r>
            <a:r>
              <a:rPr lang="en" sz="2400" b="0" dirty="0" err="1"/>
              <a:t>mới</a:t>
            </a:r>
            <a:r>
              <a:rPr lang="en" sz="2400" b="0" dirty="0"/>
              <a:t> </a:t>
            </a:r>
            <a:r>
              <a:rPr lang="en" sz="2400" b="0" dirty="0" err="1"/>
              <a:t>dựa</a:t>
            </a:r>
            <a:r>
              <a:rPr lang="en" sz="2400" b="0" dirty="0"/>
              <a:t> </a:t>
            </a:r>
            <a:r>
              <a:rPr lang="en" sz="2400" b="0" dirty="0" err="1"/>
              <a:t>trên</a:t>
            </a:r>
            <a:r>
              <a:rPr lang="en" sz="2400" b="0" dirty="0"/>
              <a:t> </a:t>
            </a:r>
            <a:r>
              <a:rPr lang="en" sz="2400" b="0" dirty="0" err="1"/>
              <a:t>các</a:t>
            </a:r>
            <a:r>
              <a:rPr lang="en" sz="2400" b="0" dirty="0"/>
              <a:t> </a:t>
            </a:r>
            <a:r>
              <a:rPr lang="en" sz="2400" b="0" dirty="0" err="1"/>
              <a:t>điểm</a:t>
            </a:r>
            <a:r>
              <a:rPr lang="en" sz="2400" b="0" dirty="0"/>
              <a:t> </a:t>
            </a:r>
            <a:r>
              <a:rPr lang="en" sz="2400" b="0" dirty="0" err="1"/>
              <a:t>dữ</a:t>
            </a:r>
            <a:r>
              <a:rPr lang="en" sz="2400" b="0" dirty="0"/>
              <a:t> </a:t>
            </a:r>
            <a:r>
              <a:rPr lang="en" sz="2400" b="0" dirty="0" err="1"/>
              <a:t>liệu</a:t>
            </a:r>
            <a:r>
              <a:rPr lang="en" sz="2400" b="0" dirty="0"/>
              <a:t> </a:t>
            </a:r>
            <a:r>
              <a:rPr lang="en" sz="2400" b="0" dirty="0" err="1"/>
              <a:t>đã</a:t>
            </a:r>
            <a:r>
              <a:rPr lang="en" sz="2400" b="0" dirty="0"/>
              <a:t> </a:t>
            </a:r>
            <a:r>
              <a:rPr lang="en" sz="2400" b="0" dirty="0" err="1"/>
              <a:t>biết</a:t>
            </a:r>
            <a:r>
              <a:rPr lang="en" sz="2400" b="0" dirty="0"/>
              <a:t>.</a:t>
            </a:r>
            <a:endParaRPr lang="en" sz="2400" dirty="0"/>
          </a:p>
        </p:txBody>
      </p:sp>
      <p:sp>
        <p:nvSpPr>
          <p:cNvPr id="689" name="Google Shape;689;p35"/>
          <p:cNvSpPr txBox="1">
            <a:spLocks noGrp="1"/>
          </p:cNvSpPr>
          <p:nvPr>
            <p:ph type="title" idx="6"/>
          </p:nvPr>
        </p:nvSpPr>
        <p:spPr>
          <a:xfrm>
            <a:off x="980144" y="2434247"/>
            <a:ext cx="7028032" cy="1694051"/>
          </a:xfrm>
          <a:prstGeom prst="rect">
            <a:avLst/>
          </a:prstGeom>
        </p:spPr>
        <p:txBody>
          <a:bodyPr spcFirstLastPara="1" wrap="square" lIns="91425" tIns="91425" rIns="36000" bIns="91425" anchor="b" anchorCtr="0">
            <a:noAutofit/>
          </a:bodyPr>
          <a:lstStyle/>
          <a:p>
            <a:pPr algn="l"/>
            <a:br>
              <a:rPr lang="en" sz="2400" dirty="0"/>
            </a:br>
            <a:r>
              <a:rPr lang="en-US" sz="2400" dirty="0"/>
              <a:t>Sử dụng phương pháp :</a:t>
            </a:r>
            <a:r>
              <a:rPr lang="en-US" sz="2400" b="0" dirty="0"/>
              <a:t> tính khoảng cách , dựa vào nhãn các k điểm gần nhất để đưa ra dự đoán nhãn của điểm này </a:t>
            </a:r>
            <a:br>
              <a:rPr lang="en-US" sz="2400" dirty="0"/>
            </a:br>
            <a:endParaRPr lang="en-US" sz="2400" b="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980144" y="3691975"/>
            <a:ext cx="7028032" cy="1313853"/>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Thư viện sciki-learn:</a:t>
            </a:r>
            <a:r>
              <a:rPr lang="en-US" sz="2400" b="0" dirty="0">
                <a:latin typeface="Arial" panose="020B0604020202020204" pitchFamily="34" charset="0"/>
                <a:cs typeface="Arial" panose="020B0604020202020204" pitchFamily="34" charset="0"/>
              </a:rPr>
              <a:t> có hàm kneighbersclassified hỗ trợ tính toán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008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pic>
        <p:nvPicPr>
          <p:cNvPr id="3" name="Picture 2"/>
          <p:cNvPicPr>
            <a:picLocks noChangeAspect="1"/>
          </p:cNvPicPr>
          <p:nvPr/>
        </p:nvPicPr>
        <p:blipFill>
          <a:blip r:embed="rId3"/>
          <a:stretch>
            <a:fillRect/>
          </a:stretch>
        </p:blipFill>
        <p:spPr>
          <a:xfrm>
            <a:off x="579453" y="1054528"/>
            <a:ext cx="7834039" cy="3673158"/>
          </a:xfrm>
          <a:prstGeom prst="rect">
            <a:avLst/>
          </a:prstGeom>
        </p:spPr>
      </p:pic>
    </p:spTree>
    <p:extLst>
      <p:ext uri="{BB962C8B-B14F-4D97-AF65-F5344CB8AC3E}">
        <p14:creationId xmlns:p14="http://schemas.microsoft.com/office/powerpoint/2010/main" val="1077064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pic>
        <p:nvPicPr>
          <p:cNvPr id="4" name="Picture 3"/>
          <p:cNvPicPr>
            <a:picLocks noChangeAspect="1"/>
          </p:cNvPicPr>
          <p:nvPr/>
        </p:nvPicPr>
        <p:blipFill>
          <a:blip r:embed="rId3"/>
          <a:stretch>
            <a:fillRect/>
          </a:stretch>
        </p:blipFill>
        <p:spPr>
          <a:xfrm>
            <a:off x="800912" y="3775785"/>
            <a:ext cx="7453006" cy="1196444"/>
          </a:xfrm>
          <a:prstGeom prst="rect">
            <a:avLst/>
          </a:prstGeom>
        </p:spPr>
      </p:pic>
      <p:sp>
        <p:nvSpPr>
          <p:cNvPr id="5" name="TextBox 4"/>
          <p:cNvSpPr txBox="1"/>
          <p:nvPr/>
        </p:nvSpPr>
        <p:spPr>
          <a:xfrm>
            <a:off x="644473" y="838139"/>
            <a:ext cx="7514890" cy="3139321"/>
          </a:xfrm>
          <a:prstGeom prst="rect">
            <a:avLst/>
          </a:prstGeom>
          <a:noFill/>
        </p:spPr>
        <p:txBody>
          <a:bodyPr wrap="square" rtlCol="0">
            <a:spAutoFit/>
          </a:bodyPr>
          <a:lstStyle/>
          <a:p>
            <a:r>
              <a:rPr lang="vi-VN" sz="1800" dirty="0">
                <a:solidFill>
                  <a:schemeClr val="tx2"/>
                </a:solidFill>
              </a:rPr>
              <a:t>Có thể bạn đang tự hỏi, độ lệch chuẩn và khoảng cách giữa hai kỳ vọng đại diện cho các tiêu chí gì:</a:t>
            </a:r>
          </a:p>
          <a:p>
            <a:pPr marL="285750" indent="-285750">
              <a:buClr>
                <a:srgbClr val="FFFF00"/>
              </a:buClr>
              <a:buFont typeface="Wingdings" panose="05000000000000000000" pitchFamily="2" charset="2"/>
              <a:buChar char="Ø"/>
            </a:pPr>
            <a:r>
              <a:rPr lang="vi-VN" sz="1800" dirty="0">
                <a:solidFill>
                  <a:schemeClr val="tx2"/>
                </a:solidFill>
              </a:rPr>
              <a:t>Như đã nói, độ lệch chuẩn nhỏ thể hiện việc dữ liệu ít phân tán. Điều này có nghĩa là dữ liệu trong mỗi class có xu hướng giống nhau. Hai phương sai s</a:t>
            </a:r>
            <a:r>
              <a:rPr lang="en-US" sz="1800" dirty="0">
                <a:solidFill>
                  <a:schemeClr val="tx2"/>
                </a:solidFill>
              </a:rPr>
              <a:t>1 bình phương và s2 bình phương</a:t>
            </a:r>
            <a:r>
              <a:rPr lang="vi-VN" sz="1800" dirty="0">
                <a:solidFill>
                  <a:schemeClr val="tx2"/>
                </a:solidFill>
              </a:rPr>
              <a:t> còn được gọi là các </a:t>
            </a:r>
            <a:r>
              <a:rPr lang="vi-VN" sz="1800" b="1" dirty="0">
                <a:solidFill>
                  <a:schemeClr val="tx2"/>
                </a:solidFill>
              </a:rPr>
              <a:t>within-class variances</a:t>
            </a:r>
            <a:r>
              <a:rPr lang="vi-VN" sz="1800" dirty="0">
                <a:solidFill>
                  <a:schemeClr val="tx2"/>
                </a:solidFill>
              </a:rPr>
              <a:t>.</a:t>
            </a:r>
          </a:p>
          <a:p>
            <a:pPr marL="285750" indent="-285750">
              <a:buClr>
                <a:srgbClr val="FFFF00"/>
              </a:buClr>
              <a:buFont typeface="Wingdings" panose="05000000000000000000" pitchFamily="2" charset="2"/>
              <a:buChar char="Ø"/>
            </a:pPr>
            <a:r>
              <a:rPr lang="vi-VN" sz="1800" dirty="0">
                <a:solidFill>
                  <a:schemeClr val="tx2"/>
                </a:solidFill>
              </a:rPr>
              <a:t>Khoảng cách giữa các kỳ vọng là lớn chứng tỏ rằng hai classes nằm xa nhau, tức dữ liệu giữa các classes là khác nhau nhiều. Bình phương khoảng cách giữa hai kỳ vọng (m1−m2)</a:t>
            </a:r>
            <a:r>
              <a:rPr lang="en-US" sz="1800" dirty="0">
                <a:solidFill>
                  <a:schemeClr val="tx2"/>
                </a:solidFill>
              </a:rPr>
              <a:t> bình phương </a:t>
            </a:r>
            <a:r>
              <a:rPr lang="vi-VN" sz="1800" dirty="0">
                <a:solidFill>
                  <a:schemeClr val="tx2"/>
                </a:solidFill>
              </a:rPr>
              <a:t>còn được gọi là </a:t>
            </a:r>
            <a:r>
              <a:rPr lang="vi-VN" sz="1800" b="1" dirty="0">
                <a:solidFill>
                  <a:schemeClr val="tx2"/>
                </a:solidFill>
              </a:rPr>
              <a:t>between-class variance</a:t>
            </a:r>
            <a:r>
              <a:rPr lang="vi-VN" sz="1800" dirty="0">
                <a:solidFill>
                  <a:schemeClr val="tx2"/>
                </a:solidFill>
              </a:rPr>
              <a:t>.</a:t>
            </a:r>
          </a:p>
          <a:p>
            <a:endParaRPr lang="en-US" sz="1800" dirty="0">
              <a:solidFill>
                <a:schemeClr val="tx2"/>
              </a:solidFill>
            </a:endParaRPr>
          </a:p>
        </p:txBody>
      </p:sp>
    </p:spTree>
    <p:extLst>
      <p:ext uri="{BB962C8B-B14F-4D97-AF65-F5344CB8AC3E}">
        <p14:creationId xmlns:p14="http://schemas.microsoft.com/office/powerpoint/2010/main" val="3407121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644473" y="289819"/>
            <a:ext cx="7704000" cy="572700"/>
          </a:xfrm>
          <a:prstGeom prst="rect">
            <a:avLst/>
          </a:prstGeom>
        </p:spPr>
        <p:txBody>
          <a:bodyPr spcFirstLastPara="1" wrap="square" lIns="91425" tIns="91425" rIns="91425" bIns="91425" anchor="t" anchorCtr="0">
            <a:noAutofit/>
          </a:bodyPr>
          <a:lstStyle/>
          <a:p>
            <a:r>
              <a:rPr lang="en" dirty="0"/>
              <a:t>LDA (</a:t>
            </a:r>
            <a:r>
              <a:rPr lang="en-US" dirty="0"/>
              <a:t>Linear Discriminant Analysis)</a:t>
            </a:r>
            <a:br>
              <a:rPr lang="en-US" dirty="0"/>
            </a:br>
            <a:endParaRPr dirty="0"/>
          </a:p>
        </p:txBody>
      </p:sp>
      <p:sp>
        <p:nvSpPr>
          <p:cNvPr id="6" name="Rectangle 3"/>
          <p:cNvSpPr>
            <a:spLocks noChangeArrowheads="1"/>
          </p:cNvSpPr>
          <p:nvPr/>
        </p:nvSpPr>
        <p:spPr bwMode="auto">
          <a:xfrm>
            <a:off x="1274549" y="1098683"/>
            <a:ext cx="6705103" cy="363176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CC7832"/>
                </a:solidFill>
                <a:effectLst/>
                <a:latin typeface="Arial Unicode MS"/>
              </a:rPr>
              <a:t>from </a:t>
            </a:r>
            <a:r>
              <a:rPr kumimoji="0" lang="en-US" sz="1000" b="0" i="0" u="none" strike="noStrike" cap="none" normalizeH="0" baseline="0" dirty="0">
                <a:ln>
                  <a:noFill/>
                </a:ln>
                <a:solidFill>
                  <a:srgbClr val="A9B7C6"/>
                </a:solidFill>
                <a:effectLst/>
                <a:latin typeface="Arial Unicode MS"/>
              </a:rPr>
              <a:t>sklearn.discriminant_analysis </a:t>
            </a:r>
            <a:r>
              <a:rPr kumimoji="0" lang="en-US" sz="1000" b="0" i="0" u="none" strike="noStrike" cap="none" normalizeH="0" baseline="0" dirty="0">
                <a:ln>
                  <a:noFill/>
                </a:ln>
                <a:solidFill>
                  <a:srgbClr val="CC7832"/>
                </a:solidFill>
                <a:effectLst/>
                <a:latin typeface="Arial Unicode MS"/>
              </a:rPr>
              <a:t>import </a:t>
            </a:r>
            <a:r>
              <a:rPr kumimoji="0" lang="en-US" sz="1000" b="0" i="0" u="none" strike="noStrike" cap="none" normalizeH="0" baseline="0" dirty="0">
                <a:ln>
                  <a:noFill/>
                </a:ln>
                <a:solidFill>
                  <a:srgbClr val="A9B7C6"/>
                </a:solidFill>
                <a:effectLst/>
                <a:latin typeface="Arial Unicode MS"/>
              </a:rPr>
              <a:t>LinearDiscriminantAnalysis</a:t>
            </a: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CC7832"/>
                </a:solidFill>
                <a:effectLst/>
                <a:latin typeface="Arial Unicode MS"/>
              </a:rPr>
              <a:t>import </a:t>
            </a:r>
            <a:r>
              <a:rPr kumimoji="0" lang="en-US" sz="1000" b="0" i="0" u="none" strike="noStrike" cap="none" normalizeH="0" baseline="0" dirty="0">
                <a:ln>
                  <a:noFill/>
                </a:ln>
                <a:solidFill>
                  <a:srgbClr val="A9B7C6"/>
                </a:solidFill>
                <a:effectLst/>
                <a:latin typeface="Arial Unicode MS"/>
              </a:rPr>
              <a:t>numpy </a:t>
            </a:r>
            <a:r>
              <a:rPr kumimoji="0" lang="en-US" sz="1000" b="0" i="0" u="none" strike="noStrike" cap="none" normalizeH="0" baseline="0" dirty="0">
                <a:ln>
                  <a:noFill/>
                </a:ln>
                <a:solidFill>
                  <a:srgbClr val="CC7832"/>
                </a:solidFill>
                <a:effectLst/>
                <a:latin typeface="Arial Unicode MS"/>
              </a:rPr>
              <a:t>as </a:t>
            </a:r>
            <a:r>
              <a:rPr kumimoji="0" lang="en-US" sz="1000" b="0" i="0" u="none" strike="noStrike" cap="none" normalizeH="0" baseline="0" dirty="0">
                <a:ln>
                  <a:noFill/>
                </a:ln>
                <a:solidFill>
                  <a:srgbClr val="A9B7C6"/>
                </a:solidFill>
                <a:effectLst/>
                <a:latin typeface="Arial Unicode MS"/>
              </a:rPr>
              <a:t>np</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Các vector đặc trưng của các khuôn mặt đã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known_faces = np.array(encodeListKnow)</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Nhãn của các khuôn mặt đã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known_labels = np.array(classnames)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Các vector đặc trưng của các khuôn mặt chưa biết</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unknown_faces = np.array(encodeListUnknow)</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Khởi tạo mô hình LDA</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lda = LinearDiscriminantAnalysis()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Huấn luyện mô hình LDA với các vector đặc trưng đã biết và nhãn tương ứng</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lda.fit(known_faces</a:t>
            </a:r>
            <a:r>
              <a:rPr kumimoji="0" lang="en-US" sz="1000" b="0" i="0" u="none" strike="noStrike" cap="none" normalizeH="0" baseline="0" dirty="0">
                <a:ln>
                  <a:noFill/>
                </a:ln>
                <a:solidFill>
                  <a:srgbClr val="CC7832"/>
                </a:solidFill>
                <a:effectLst/>
                <a:latin typeface="Arial Unicode MS"/>
              </a:rPr>
              <a:t>, </a:t>
            </a:r>
            <a:r>
              <a:rPr kumimoji="0" lang="en-US" sz="1000" b="0" i="0" u="none" strike="noStrike" cap="none" normalizeH="0" baseline="0" dirty="0">
                <a:ln>
                  <a:noFill/>
                </a:ln>
                <a:solidFill>
                  <a:srgbClr val="A9B7C6"/>
                </a:solidFill>
                <a:effectLst/>
                <a:latin typeface="Arial Unicode MS"/>
              </a:rPr>
              <a:t>known_labels)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Dự đoán nhãn của các khuôn mặt chưa biết bằng cách sử dụng mô hình LDA đã huấn luyện</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A9B7C6"/>
                </a:solidFill>
                <a:effectLst/>
                <a:latin typeface="Arial Unicode MS"/>
              </a:rPr>
              <a:t>predicted_labels = lda.predict(unknown_faces)</a:t>
            </a:r>
            <a:br>
              <a:rPr kumimoji="0" lang="en-US" sz="1000" b="0" i="0" u="none" strike="noStrike" cap="none" normalizeH="0" baseline="0" dirty="0">
                <a:ln>
                  <a:noFill/>
                </a:ln>
                <a:solidFill>
                  <a:srgbClr val="A9B7C6"/>
                </a:solidFill>
                <a:effectLst/>
                <a:latin typeface="Arial Unicode MS"/>
              </a:rPr>
            </a:br>
            <a:br>
              <a:rPr kumimoji="0" lang="en-US" sz="1000" b="0" i="0" u="none" strike="noStrike" cap="none" normalizeH="0" baseline="0" dirty="0">
                <a:ln>
                  <a:noFill/>
                </a:ln>
                <a:solidFill>
                  <a:srgbClr val="A9B7C6"/>
                </a:solidFill>
                <a:effectLst/>
                <a:latin typeface="Arial Unicode MS"/>
              </a:rPr>
            </a:br>
            <a:r>
              <a:rPr kumimoji="0" lang="en-US" sz="1000" b="0" i="0" u="none" strike="noStrike" cap="none" normalizeH="0" baseline="0" dirty="0">
                <a:ln>
                  <a:noFill/>
                </a:ln>
                <a:solidFill>
                  <a:srgbClr val="808080"/>
                </a:solidFill>
                <a:effectLst/>
                <a:latin typeface="Arial Unicode MS"/>
              </a:rPr>
              <a:t># In ra các nhãn được dự đoán</a:t>
            </a:r>
            <a:br>
              <a:rPr kumimoji="0" lang="en-US" sz="1000" b="0" i="0" u="none" strike="noStrike" cap="none" normalizeH="0" baseline="0" dirty="0">
                <a:ln>
                  <a:noFill/>
                </a:ln>
                <a:solidFill>
                  <a:srgbClr val="808080"/>
                </a:solidFill>
                <a:effectLst/>
                <a:latin typeface="Arial Unicode MS"/>
              </a:rPr>
            </a:br>
            <a:r>
              <a:rPr kumimoji="0" lang="en-US" sz="1000" b="0" i="0" u="none" strike="noStrike" cap="none" normalizeH="0" baseline="0" dirty="0">
                <a:ln>
                  <a:noFill/>
                </a:ln>
                <a:solidFill>
                  <a:srgbClr val="8888C6"/>
                </a:solidFill>
                <a:effectLst/>
                <a:latin typeface="Arial Unicode MS"/>
              </a:rPr>
              <a:t>print</a:t>
            </a:r>
            <a:r>
              <a:rPr kumimoji="0" lang="en-US" sz="1000" b="0" i="0" u="none" strike="noStrike" cap="none" normalizeH="0" baseline="0" dirty="0">
                <a:ln>
                  <a:noFill/>
                </a:ln>
                <a:solidFill>
                  <a:srgbClr val="A9B7C6"/>
                </a:solidFill>
                <a:effectLst/>
                <a:latin typeface="Arial Unicode MS"/>
              </a:rPr>
              <a:t>(predicted_labels)</a:t>
            </a: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0877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sp>
        <p:nvSpPr>
          <p:cNvPr id="683" name="Google Shape;683;p35"/>
          <p:cNvSpPr txBox="1">
            <a:spLocks noGrp="1"/>
          </p:cNvSpPr>
          <p:nvPr>
            <p:ph type="title"/>
          </p:nvPr>
        </p:nvSpPr>
        <p:spPr>
          <a:xfrm>
            <a:off x="559320" y="1082525"/>
            <a:ext cx="5723164" cy="1262340"/>
          </a:xfrm>
          <a:prstGeom prst="rect">
            <a:avLst/>
          </a:prstGeom>
        </p:spPr>
        <p:txBody>
          <a:bodyPr spcFirstLastPara="1" wrap="square" lIns="91425" tIns="91425" rIns="36000" bIns="91425" anchor="b" anchorCtr="0">
            <a:noAutofit/>
          </a:bodyPr>
          <a:lstStyle/>
          <a:p>
            <a:pPr algn="l"/>
            <a:r>
              <a:rPr lang="en" sz="1600" dirty="0"/>
              <a:t>Định </a:t>
            </a:r>
            <a:r>
              <a:rPr lang="en" sz="1600" dirty="0" err="1"/>
              <a:t>nghĩa</a:t>
            </a:r>
            <a:r>
              <a:rPr lang="en" sz="1600" dirty="0"/>
              <a:t> : </a:t>
            </a:r>
            <a:r>
              <a:rPr lang="en" sz="1600" b="0" dirty="0" err="1"/>
              <a:t>là</a:t>
            </a:r>
            <a:r>
              <a:rPr lang="en" sz="1600" b="0" dirty="0"/>
              <a:t> </a:t>
            </a:r>
            <a:r>
              <a:rPr lang="en" sz="1600" b="0" dirty="0" err="1"/>
              <a:t>một</a:t>
            </a:r>
            <a:r>
              <a:rPr lang="en" sz="1600" b="0" dirty="0"/>
              <a:t> </a:t>
            </a:r>
            <a:r>
              <a:rPr lang="en" sz="1600" b="0" dirty="0" err="1"/>
              <a:t>thuật</a:t>
            </a:r>
            <a:r>
              <a:rPr lang="en" sz="1600" b="0" dirty="0"/>
              <a:t> </a:t>
            </a:r>
            <a:r>
              <a:rPr lang="en" sz="1600" b="0" dirty="0" err="1"/>
              <a:t>toán</a:t>
            </a:r>
            <a:r>
              <a:rPr lang="en" sz="1600" b="0" dirty="0"/>
              <a:t> </a:t>
            </a:r>
            <a:r>
              <a:rPr lang="en" sz="1600" b="0" dirty="0" err="1"/>
              <a:t>học</a:t>
            </a:r>
            <a:r>
              <a:rPr lang="en" sz="1600" b="0" dirty="0"/>
              <a:t> </a:t>
            </a:r>
            <a:r>
              <a:rPr lang="en" sz="1600" b="0" dirty="0" err="1"/>
              <a:t>có</a:t>
            </a:r>
            <a:r>
              <a:rPr lang="en" sz="1600" b="0" dirty="0"/>
              <a:t> </a:t>
            </a:r>
            <a:r>
              <a:rPr lang="en" sz="1600" b="0" dirty="0" err="1"/>
              <a:t>giám</a:t>
            </a:r>
            <a:r>
              <a:rPr lang="en" sz="1600" b="0" dirty="0"/>
              <a:t> </a:t>
            </a:r>
            <a:r>
              <a:rPr lang="en" sz="1600" b="0" dirty="0" err="1"/>
              <a:t>sát</a:t>
            </a:r>
            <a:r>
              <a:rPr lang="en" sz="1600" b="0" dirty="0"/>
              <a:t> </a:t>
            </a:r>
            <a:r>
              <a:rPr lang="en" sz="1600" b="0" dirty="0" err="1"/>
              <a:t>được</a:t>
            </a:r>
            <a:r>
              <a:rPr lang="en" sz="1600" b="0" dirty="0"/>
              <a:t> </a:t>
            </a:r>
            <a:r>
              <a:rPr lang="en" sz="1600" b="0" dirty="0" err="1"/>
              <a:t>sử</a:t>
            </a:r>
            <a:r>
              <a:rPr lang="en" sz="1600" b="0" dirty="0"/>
              <a:t> </a:t>
            </a:r>
            <a:r>
              <a:rPr lang="en" sz="1600" b="0" dirty="0" err="1"/>
              <a:t>dụng</a:t>
            </a:r>
            <a:r>
              <a:rPr lang="en" sz="1600" b="0" dirty="0"/>
              <a:t> </a:t>
            </a:r>
            <a:r>
              <a:rPr lang="en" sz="1600" b="0" dirty="0" err="1"/>
              <a:t>cho</a:t>
            </a:r>
            <a:r>
              <a:rPr lang="en" sz="1600" b="0" dirty="0"/>
              <a:t> </a:t>
            </a:r>
            <a:r>
              <a:rPr lang="en" sz="1600" b="0" dirty="0" err="1"/>
              <a:t>các</a:t>
            </a:r>
            <a:r>
              <a:rPr lang="en" sz="1600" b="0" dirty="0"/>
              <a:t> </a:t>
            </a:r>
            <a:r>
              <a:rPr lang="en" sz="1600" b="0" dirty="0" err="1"/>
              <a:t>bài</a:t>
            </a:r>
            <a:r>
              <a:rPr lang="en" sz="1600" b="0" dirty="0"/>
              <a:t> </a:t>
            </a:r>
            <a:r>
              <a:rPr lang="en" sz="1600" b="0" dirty="0" err="1"/>
              <a:t>toán</a:t>
            </a:r>
            <a:r>
              <a:rPr lang="en" sz="1600" b="0" dirty="0"/>
              <a:t> </a:t>
            </a:r>
            <a:r>
              <a:rPr lang="en" sz="1600" b="0" dirty="0" err="1"/>
              <a:t>phân</a:t>
            </a:r>
            <a:r>
              <a:rPr lang="en" sz="1600" b="0" dirty="0"/>
              <a:t> </a:t>
            </a:r>
            <a:r>
              <a:rPr lang="en" sz="1600" b="0" dirty="0" err="1"/>
              <a:t>loại</a:t>
            </a:r>
            <a:r>
              <a:rPr lang="en" sz="1600" b="0" dirty="0"/>
              <a:t> </a:t>
            </a:r>
            <a:r>
              <a:rPr lang="en" sz="1600" b="0" dirty="0" err="1"/>
              <a:t>và</a:t>
            </a:r>
            <a:r>
              <a:rPr lang="en" sz="1600" b="0" dirty="0"/>
              <a:t> </a:t>
            </a:r>
            <a:r>
              <a:rPr lang="en" sz="1600" b="0" dirty="0" err="1"/>
              <a:t>hồi</a:t>
            </a:r>
            <a:r>
              <a:rPr lang="en" sz="1600" b="0" dirty="0"/>
              <a:t> </a:t>
            </a:r>
            <a:r>
              <a:rPr lang="en" sz="1600" b="0" dirty="0" err="1"/>
              <a:t>quy</a:t>
            </a:r>
            <a:r>
              <a:rPr lang="en" sz="1600" b="0" dirty="0"/>
              <a:t>. </a:t>
            </a:r>
            <a:r>
              <a:rPr lang="en" sz="1600" b="0" dirty="0" err="1"/>
              <a:t>Cơ</a:t>
            </a:r>
            <a:r>
              <a:rPr lang="en" sz="1600" b="0" dirty="0"/>
              <a:t> </a:t>
            </a:r>
            <a:r>
              <a:rPr lang="en" sz="1600" b="0" dirty="0" err="1"/>
              <a:t>chế</a:t>
            </a:r>
            <a:r>
              <a:rPr lang="en" sz="1600" b="0" dirty="0"/>
              <a:t> </a:t>
            </a:r>
            <a:r>
              <a:rPr lang="en" sz="1600" b="0" dirty="0" err="1"/>
              <a:t>hoạt</a:t>
            </a:r>
            <a:r>
              <a:rPr lang="en" sz="1600" b="0" dirty="0"/>
              <a:t> </a:t>
            </a:r>
            <a:r>
              <a:rPr lang="en" sz="1600" b="0" dirty="0" err="1"/>
              <a:t>động</a:t>
            </a:r>
            <a:r>
              <a:rPr lang="en" sz="1600" b="0" dirty="0"/>
              <a:t> </a:t>
            </a:r>
            <a:r>
              <a:rPr lang="en" sz="1600" b="0" dirty="0" err="1"/>
              <a:t>của</a:t>
            </a:r>
            <a:r>
              <a:rPr lang="en" sz="1600" b="0" dirty="0"/>
              <a:t> SVM </a:t>
            </a:r>
            <a:r>
              <a:rPr lang="en" sz="1600" b="0" dirty="0" err="1"/>
              <a:t>được</a:t>
            </a:r>
            <a:r>
              <a:rPr lang="en" sz="1600" b="0" dirty="0"/>
              <a:t> </a:t>
            </a:r>
            <a:r>
              <a:rPr lang="en" sz="1600" b="0" dirty="0" err="1"/>
              <a:t>thực</a:t>
            </a:r>
            <a:r>
              <a:rPr lang="en" sz="1600" b="0" dirty="0"/>
              <a:t> </a:t>
            </a:r>
            <a:r>
              <a:rPr lang="en" sz="1600" b="0" dirty="0" err="1"/>
              <a:t>hiện</a:t>
            </a:r>
            <a:r>
              <a:rPr lang="en" sz="1600" b="0" dirty="0"/>
              <a:t> </a:t>
            </a:r>
            <a:r>
              <a:rPr lang="en" sz="1600" b="0" dirty="0" err="1"/>
              <a:t>bằng</a:t>
            </a:r>
            <a:r>
              <a:rPr lang="en" sz="1600" b="0" dirty="0"/>
              <a:t> </a:t>
            </a:r>
            <a:r>
              <a:rPr lang="en" sz="1600" b="0" dirty="0" err="1"/>
              <a:t>cách</a:t>
            </a:r>
            <a:r>
              <a:rPr lang="en" sz="1600" b="0" dirty="0"/>
              <a:t> </a:t>
            </a:r>
            <a:r>
              <a:rPr lang="en" sz="1600" b="0" dirty="0" err="1"/>
              <a:t>tìm</a:t>
            </a:r>
            <a:r>
              <a:rPr lang="en" sz="1600" b="0" dirty="0"/>
              <a:t> </a:t>
            </a:r>
            <a:r>
              <a:rPr lang="en" sz="1600" b="0" dirty="0" err="1"/>
              <a:t>một</a:t>
            </a:r>
            <a:r>
              <a:rPr lang="en" sz="1600" b="0" dirty="0"/>
              <a:t> </a:t>
            </a:r>
            <a:r>
              <a:rPr lang="en" sz="1600" b="0" dirty="0" err="1"/>
              <a:t>siêu</a:t>
            </a:r>
            <a:r>
              <a:rPr lang="en" sz="1600" b="0" dirty="0"/>
              <a:t> </a:t>
            </a:r>
            <a:r>
              <a:rPr lang="en" sz="1600" b="0" dirty="0" err="1"/>
              <a:t>mặt</a:t>
            </a:r>
            <a:r>
              <a:rPr lang="en" sz="1600" b="0" dirty="0"/>
              <a:t> </a:t>
            </a:r>
            <a:r>
              <a:rPr lang="en" sz="1600" b="0" dirty="0" err="1"/>
              <a:t>phẳng</a:t>
            </a:r>
            <a:r>
              <a:rPr lang="en" sz="1600" b="0" dirty="0"/>
              <a:t> (hyperplane) </a:t>
            </a:r>
            <a:r>
              <a:rPr lang="en" sz="1600" b="0" dirty="0" err="1"/>
              <a:t>phân</a:t>
            </a:r>
            <a:r>
              <a:rPr lang="en" sz="1600" b="0" dirty="0"/>
              <a:t> chia </a:t>
            </a:r>
            <a:r>
              <a:rPr lang="en" sz="1600" b="0" dirty="0" err="1"/>
              <a:t>tốt</a:t>
            </a:r>
            <a:r>
              <a:rPr lang="en" sz="1600" b="0" dirty="0"/>
              <a:t> </a:t>
            </a:r>
            <a:r>
              <a:rPr lang="en" sz="1600" b="0" dirty="0" err="1"/>
              <a:t>nhất</a:t>
            </a:r>
            <a:r>
              <a:rPr lang="en" sz="1600" b="0" dirty="0"/>
              <a:t> </a:t>
            </a:r>
            <a:r>
              <a:rPr lang="en" sz="1600" b="0" dirty="0" err="1"/>
              <a:t>các</a:t>
            </a:r>
            <a:r>
              <a:rPr lang="en" sz="1600" b="0" dirty="0"/>
              <a:t> </a:t>
            </a:r>
            <a:r>
              <a:rPr lang="en" sz="1600" b="0" dirty="0" err="1"/>
              <a:t>điểm</a:t>
            </a:r>
            <a:r>
              <a:rPr lang="en" sz="1600" b="0" dirty="0"/>
              <a:t> </a:t>
            </a:r>
            <a:r>
              <a:rPr lang="en" sz="1600" b="0" dirty="0" err="1"/>
              <a:t>dữ</a:t>
            </a:r>
            <a:r>
              <a:rPr lang="en" sz="1600" b="0" dirty="0"/>
              <a:t> </a:t>
            </a:r>
            <a:r>
              <a:rPr lang="en" sz="1600" b="0" dirty="0" err="1"/>
              <a:t>liệu</a:t>
            </a:r>
            <a:r>
              <a:rPr lang="en" sz="1600" b="0" dirty="0"/>
              <a:t> </a:t>
            </a:r>
            <a:r>
              <a:rPr lang="en" sz="1600" b="0" dirty="0" err="1"/>
              <a:t>thuộc</a:t>
            </a:r>
            <a:r>
              <a:rPr lang="en" sz="1600" b="0" dirty="0"/>
              <a:t> </a:t>
            </a:r>
            <a:r>
              <a:rPr lang="en" sz="1600" b="0" dirty="0" err="1"/>
              <a:t>các</a:t>
            </a:r>
            <a:r>
              <a:rPr lang="en" sz="1600" b="0" dirty="0"/>
              <a:t> </a:t>
            </a:r>
            <a:r>
              <a:rPr lang="en" sz="1600" b="0" dirty="0" err="1"/>
              <a:t>lớp</a:t>
            </a:r>
            <a:r>
              <a:rPr lang="en" sz="1600" b="0" dirty="0"/>
              <a:t> </a:t>
            </a:r>
            <a:r>
              <a:rPr lang="en" sz="1600" b="0" dirty="0" err="1"/>
              <a:t>khác</a:t>
            </a:r>
            <a:r>
              <a:rPr lang="en" sz="1600" b="0" dirty="0"/>
              <a:t> </a:t>
            </a:r>
            <a:r>
              <a:rPr lang="en" sz="1600" b="0" dirty="0" err="1"/>
              <a:t>nhau</a:t>
            </a:r>
            <a:endParaRPr lang="en" sz="1600" dirty="0" err="1"/>
          </a:p>
        </p:txBody>
      </p:sp>
      <p:sp>
        <p:nvSpPr>
          <p:cNvPr id="689" name="Google Shape;689;p35"/>
          <p:cNvSpPr txBox="1">
            <a:spLocks noGrp="1"/>
          </p:cNvSpPr>
          <p:nvPr>
            <p:ph type="title" idx="6"/>
          </p:nvPr>
        </p:nvSpPr>
        <p:spPr>
          <a:xfrm>
            <a:off x="559320" y="1849557"/>
            <a:ext cx="6020235" cy="2521128"/>
          </a:xfrm>
          <a:prstGeom prst="rect">
            <a:avLst/>
          </a:prstGeom>
        </p:spPr>
        <p:txBody>
          <a:bodyPr spcFirstLastPara="1" wrap="square" lIns="91425" tIns="91425" rIns="36000" bIns="91425" anchor="b" anchorCtr="0">
            <a:noAutofit/>
          </a:bodyPr>
          <a:lstStyle/>
          <a:p>
            <a:pPr marL="285750" indent="-285750" algn="l">
              <a:buClr>
                <a:srgbClr val="FFFF00"/>
              </a:buClr>
              <a:buFont typeface="Wingdings" panose="05000000000000000000" pitchFamily="2" charset="2"/>
              <a:buChar char="Ø"/>
            </a:pPr>
            <a:r>
              <a:rPr lang="en-US" sz="1600" b="0" dirty="0" err="1"/>
              <a:t>Lựa</a:t>
            </a:r>
            <a:r>
              <a:rPr lang="en-US" sz="1600" b="0" dirty="0"/>
              <a:t> chọn kernel function và các siêu tham số (hyperparameters) cho SVM.</a:t>
            </a:r>
            <a:endParaRPr lang="vi-VN" sz="1600" dirty="0"/>
          </a:p>
          <a:p>
            <a:pPr marL="285750" indent="-285750" algn="l">
              <a:buClr>
                <a:srgbClr val="FFFF00"/>
              </a:buClr>
              <a:buFont typeface="Wingdings" panose="05000000000000000000" pitchFamily="2" charset="2"/>
              <a:buChar char="Ø"/>
            </a:pPr>
            <a:r>
              <a:rPr lang="en-US" sz="1600" b="0" dirty="0"/>
              <a:t>Huấn </a:t>
            </a:r>
            <a:r>
              <a:rPr lang="en-US" sz="1600" b="0" dirty="0" err="1"/>
              <a:t>luyện</a:t>
            </a:r>
            <a:r>
              <a:rPr lang="en-US" sz="1600" b="0" dirty="0"/>
              <a:t> SVM </a:t>
            </a:r>
            <a:r>
              <a:rPr lang="en-US" sz="1600" b="0" dirty="0" err="1"/>
              <a:t>trên</a:t>
            </a:r>
            <a:r>
              <a:rPr lang="en-US" sz="1600" b="0" dirty="0"/>
              <a:t> </a:t>
            </a:r>
            <a:r>
              <a:rPr lang="en-US" sz="1600" b="0" dirty="0" err="1"/>
              <a:t>dữ</a:t>
            </a:r>
            <a:r>
              <a:rPr lang="en-US" sz="1600" b="0" dirty="0"/>
              <a:t> </a:t>
            </a:r>
            <a:r>
              <a:rPr lang="en-US" sz="1600" b="0" dirty="0" err="1"/>
              <a:t>liệu</a:t>
            </a:r>
            <a:r>
              <a:rPr lang="en-US" sz="1600" b="0" dirty="0"/>
              <a:t> </a:t>
            </a:r>
            <a:r>
              <a:rPr lang="en-US" sz="1600" b="0" dirty="0" err="1"/>
              <a:t>huấn</a:t>
            </a:r>
            <a:r>
              <a:rPr lang="en-US" sz="1600" b="0" dirty="0"/>
              <a:t> </a:t>
            </a:r>
            <a:r>
              <a:rPr lang="en-US" sz="1600" b="0" dirty="0" err="1"/>
              <a:t>luyện</a:t>
            </a:r>
            <a:r>
              <a:rPr lang="en-US" sz="1600" b="0" dirty="0"/>
              <a:t>.</a:t>
            </a:r>
            <a:endParaRPr lang="en-US" sz="1600" dirty="0"/>
          </a:p>
          <a:p>
            <a:pPr marL="285750" indent="-285750" algn="l">
              <a:buClr>
                <a:srgbClr val="FFFF00"/>
              </a:buClr>
              <a:buFont typeface="Wingdings" panose="05000000000000000000" pitchFamily="2" charset="2"/>
              <a:buChar char="Ø"/>
            </a:pPr>
            <a:r>
              <a:rPr lang="en-US" sz="1600" b="0" dirty="0" err="1"/>
              <a:t>Đánh</a:t>
            </a:r>
            <a:r>
              <a:rPr lang="en-US" sz="1600" b="0" dirty="0"/>
              <a:t> </a:t>
            </a:r>
            <a:r>
              <a:rPr lang="en-US" sz="1600" b="0" dirty="0" err="1"/>
              <a:t>giá</a:t>
            </a:r>
            <a:r>
              <a:rPr lang="en-US" sz="1600" b="0" dirty="0"/>
              <a:t> </a:t>
            </a:r>
            <a:r>
              <a:rPr lang="en-US" sz="1600" b="0" dirty="0" err="1"/>
              <a:t>hiệu</a:t>
            </a:r>
            <a:r>
              <a:rPr lang="en-US" sz="1600" b="0" dirty="0"/>
              <a:t> </a:t>
            </a:r>
            <a:r>
              <a:rPr lang="en-US" sz="1600" b="0" dirty="0" err="1"/>
              <a:t>suất</a:t>
            </a:r>
            <a:r>
              <a:rPr lang="en-US" sz="1600" b="0" dirty="0"/>
              <a:t> </a:t>
            </a:r>
            <a:r>
              <a:rPr lang="en-US" sz="1600" b="0" dirty="0" err="1"/>
              <a:t>của</a:t>
            </a:r>
            <a:r>
              <a:rPr lang="en-US" sz="1600" b="0" dirty="0"/>
              <a:t> SVM </a:t>
            </a:r>
            <a:r>
              <a:rPr lang="en-US" sz="1600" b="0" dirty="0" err="1"/>
              <a:t>trên</a:t>
            </a:r>
            <a:r>
              <a:rPr lang="en-US" sz="1600" b="0" dirty="0"/>
              <a:t> </a:t>
            </a:r>
            <a:r>
              <a:rPr lang="en-US" sz="1600" b="0" dirty="0" err="1"/>
              <a:t>dữ</a:t>
            </a:r>
            <a:r>
              <a:rPr lang="en-US" sz="1600" b="0" dirty="0"/>
              <a:t> </a:t>
            </a:r>
            <a:r>
              <a:rPr lang="en-US" sz="1600" b="0" dirty="0" err="1"/>
              <a:t>liệu</a:t>
            </a:r>
            <a:r>
              <a:rPr lang="en-US" sz="1600" b="0" dirty="0"/>
              <a:t> kiểm tra.</a:t>
            </a:r>
            <a:endParaRPr lang="en-US" sz="1600" dirty="0"/>
          </a:p>
          <a:p>
            <a:pPr marL="285750" indent="-285750" algn="l">
              <a:buClr>
                <a:srgbClr val="FFFF00"/>
              </a:buClr>
              <a:buFont typeface="Wingdings" panose="05000000000000000000" pitchFamily="2" charset="2"/>
              <a:buChar char="Ø"/>
            </a:pPr>
            <a:r>
              <a:rPr lang="en-US" sz="1600" b="0" dirty="0"/>
              <a:t>Tinh </a:t>
            </a:r>
            <a:r>
              <a:rPr lang="en-US" sz="1600" b="0" dirty="0" err="1"/>
              <a:t>chỉnh</a:t>
            </a:r>
            <a:r>
              <a:rPr lang="en-US" sz="1600" b="0" dirty="0"/>
              <a:t> </a:t>
            </a:r>
            <a:r>
              <a:rPr lang="en-US" sz="1600" b="0" dirty="0" err="1"/>
              <a:t>các</a:t>
            </a:r>
            <a:r>
              <a:rPr lang="en-US" sz="1600" b="0" dirty="0"/>
              <a:t> </a:t>
            </a:r>
            <a:r>
              <a:rPr lang="en-US" sz="1600" b="0" dirty="0" err="1"/>
              <a:t>siêu</a:t>
            </a:r>
            <a:r>
              <a:rPr lang="en-US" sz="1600" b="0" dirty="0"/>
              <a:t> </a:t>
            </a:r>
            <a:r>
              <a:rPr lang="en-US" sz="1600" b="0" dirty="0" err="1"/>
              <a:t>tham</a:t>
            </a:r>
            <a:r>
              <a:rPr lang="en-US" sz="1600" b="0" dirty="0"/>
              <a:t> </a:t>
            </a:r>
            <a:r>
              <a:rPr lang="en-US" sz="1600" b="0" dirty="0" err="1"/>
              <a:t>số</a:t>
            </a:r>
            <a:r>
              <a:rPr lang="en-US" sz="1600" b="0" dirty="0"/>
              <a:t> </a:t>
            </a:r>
            <a:r>
              <a:rPr lang="en-US" sz="1600" b="0" dirty="0" err="1"/>
              <a:t>của</a:t>
            </a:r>
            <a:r>
              <a:rPr lang="en-US" sz="1600" b="0" dirty="0"/>
              <a:t> SVM </a:t>
            </a:r>
            <a:r>
              <a:rPr lang="en-US" sz="1600" b="0" dirty="0" err="1"/>
              <a:t>để</a:t>
            </a:r>
            <a:r>
              <a:rPr lang="en-US" sz="1600" b="0" dirty="0"/>
              <a:t> cải thiện hiệu suất.</a:t>
            </a:r>
            <a:endParaRPr lang="en-US" sz="1600" dirty="0"/>
          </a:p>
          <a:p>
            <a:pPr algn="l"/>
            <a:endParaRPr lang="en-US" sz="1600" dirty="0"/>
          </a:p>
        </p:txBody>
      </p:sp>
      <p:sp>
        <p:nvSpPr>
          <p:cNvPr id="23" name="Google Shape;689;p35">
            <a:extLst>
              <a:ext uri="{FF2B5EF4-FFF2-40B4-BE49-F238E27FC236}">
                <a16:creationId xmlns:a16="http://schemas.microsoft.com/office/drawing/2014/main" id="{0F5F9DC7-F6AB-B4F2-9D05-1C5600014DA5}"/>
              </a:ext>
            </a:extLst>
          </p:cNvPr>
          <p:cNvSpPr txBox="1">
            <a:spLocks/>
          </p:cNvSpPr>
          <p:nvPr/>
        </p:nvSpPr>
        <p:spPr>
          <a:xfrm>
            <a:off x="559320" y="4159748"/>
            <a:ext cx="4849862" cy="671275"/>
          </a:xfrm>
          <a:prstGeom prst="rect">
            <a:avLst/>
          </a:prstGeom>
          <a:noFill/>
          <a:ln>
            <a:noFill/>
          </a:ln>
        </p:spPr>
        <p:txBody>
          <a:bodyPr spcFirstLastPara="1" wrap="square" lIns="91425" tIns="91425" rIns="36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l"/>
            <a:br>
              <a:rPr lang="en"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Thư viện sciki-learn:</a:t>
            </a:r>
            <a:r>
              <a:rPr lang="en-US" sz="1600" b="0" dirty="0">
                <a:latin typeface="Arial" panose="020B0604020202020204" pitchFamily="34" charset="0"/>
                <a:cs typeface="Arial" panose="020B0604020202020204" pitchFamily="34" charset="0"/>
              </a:rPr>
              <a:t> có hàm SVC hỗ trợ tính toán</a:t>
            </a:r>
            <a:r>
              <a:rPr lang="en-US" sz="1600" dirty="0">
                <a:latin typeface="Arial" panose="020B0604020202020204" pitchFamily="34" charset="0"/>
                <a:cs typeface="Arial" panose="020B0604020202020204" pitchFamily="34" charset="0"/>
              </a:rPr>
              <a:t> </a:t>
            </a:r>
            <a:br>
              <a:rPr lang="en-US" sz="1600" dirty="0">
                <a:latin typeface="Arial" panose="020B0604020202020204" pitchFamily="34" charset="0"/>
                <a:cs typeface="Arial" panose="020B0604020202020204" pitchFamily="34" charset="0"/>
              </a:rPr>
            </a:br>
            <a:endParaRPr lang="en-US" sz="1600" b="0" dirty="0">
              <a:latin typeface="Arial" panose="020B0604020202020204" pitchFamily="34" charset="0"/>
              <a:cs typeface="Arial" panose="020B0604020202020204" pitchFamily="34" charset="0"/>
            </a:endParaRPr>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
        <p:nvSpPr>
          <p:cNvPr id="6" name="TextBox 5">
            <a:extLst>
              <a:ext uri="{FF2B5EF4-FFF2-40B4-BE49-F238E27FC236}">
                <a16:creationId xmlns:a16="http://schemas.microsoft.com/office/drawing/2014/main" id="{91FF9DB5-11DA-12D8-0D88-E3209AB3567A}"/>
              </a:ext>
            </a:extLst>
          </p:cNvPr>
          <p:cNvSpPr txBox="1"/>
          <p:nvPr/>
        </p:nvSpPr>
        <p:spPr>
          <a:xfrm>
            <a:off x="601692" y="2417861"/>
            <a:ext cx="4572000" cy="307777"/>
          </a:xfrm>
          <a:prstGeom prst="rect">
            <a:avLst/>
          </a:prstGeom>
          <a:noFill/>
        </p:spPr>
        <p:txBody>
          <a:bodyPr wrap="square">
            <a:spAutoFit/>
          </a:bodyPr>
          <a:lstStyle/>
          <a:p>
            <a:r>
              <a:rPr lang="vi-VN" b="1" dirty="0">
                <a:solidFill>
                  <a:schemeClr val="tx2"/>
                </a:solidFill>
                <a:cs typeface="Arial" panose="020B0604020202020204" pitchFamily="34" charset="0"/>
              </a:rPr>
              <a:t>Các bước tiến hành :</a:t>
            </a:r>
            <a:endParaRPr lang="en-US"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7339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
        <p:nvSpPr>
          <p:cNvPr id="4" name="Title 3">
            <a:extLst>
              <a:ext uri="{FF2B5EF4-FFF2-40B4-BE49-F238E27FC236}">
                <a16:creationId xmlns:a16="http://schemas.microsoft.com/office/drawing/2014/main" id="{D0DC6004-5CF3-03C1-798E-E1CBFD1FE20E}"/>
              </a:ext>
            </a:extLst>
          </p:cNvPr>
          <p:cNvSpPr>
            <a:spLocks noGrp="1"/>
          </p:cNvSpPr>
          <p:nvPr>
            <p:ph type="title"/>
          </p:nvPr>
        </p:nvSpPr>
        <p:spPr>
          <a:xfrm>
            <a:off x="2591795" y="4432447"/>
            <a:ext cx="3781853" cy="401700"/>
          </a:xfrm>
        </p:spPr>
        <p:txBody>
          <a:bodyPr/>
          <a:lstStyle/>
          <a:p>
            <a:r>
              <a:rPr lang="en-US" b="1" i="0" dirty="0">
                <a:solidFill>
                  <a:schemeClr val="tx2"/>
                </a:solidFill>
                <a:effectLst/>
              </a:rPr>
              <a:t>Quy </a:t>
            </a:r>
            <a:r>
              <a:rPr lang="en-US" b="1" i="0" dirty="0" err="1">
                <a:solidFill>
                  <a:schemeClr val="tx2"/>
                </a:solidFill>
                <a:effectLst/>
              </a:rPr>
              <a:t>tắc</a:t>
            </a:r>
            <a:r>
              <a:rPr lang="en-US" b="1" i="0" dirty="0">
                <a:solidFill>
                  <a:schemeClr val="tx2"/>
                </a:solidFill>
                <a:effectLst/>
              </a:rPr>
              <a:t> 1 :</a:t>
            </a:r>
            <a:r>
              <a:rPr lang="en-US" b="1" i="0" dirty="0" err="1">
                <a:solidFill>
                  <a:schemeClr val="tx2"/>
                </a:solidFill>
                <a:effectLst/>
              </a:rPr>
              <a:t>Chọn</a:t>
            </a:r>
            <a:r>
              <a:rPr lang="en-US" b="1" i="0" dirty="0">
                <a:solidFill>
                  <a:schemeClr val="tx2"/>
                </a:solidFill>
                <a:effectLst/>
              </a:rPr>
              <a:t> </a:t>
            </a:r>
            <a:r>
              <a:rPr lang="en-US" b="1" i="0" dirty="0" err="1">
                <a:solidFill>
                  <a:schemeClr val="tx2"/>
                </a:solidFill>
                <a:effectLst/>
              </a:rPr>
              <a:t>một</a:t>
            </a:r>
            <a:r>
              <a:rPr lang="en-US" b="1" i="0" dirty="0">
                <a:solidFill>
                  <a:schemeClr val="tx2"/>
                </a:solidFill>
                <a:effectLst/>
              </a:rPr>
              <a:t> hyper-plane </a:t>
            </a:r>
            <a:r>
              <a:rPr lang="en-US" b="1" i="0" dirty="0" err="1">
                <a:solidFill>
                  <a:schemeClr val="tx2"/>
                </a:solidFill>
                <a:effectLst/>
              </a:rPr>
              <a:t>để</a:t>
            </a:r>
            <a:r>
              <a:rPr lang="en-US" b="1" i="0" dirty="0">
                <a:solidFill>
                  <a:schemeClr val="tx2"/>
                </a:solidFill>
                <a:effectLst/>
              </a:rPr>
              <a:t> </a:t>
            </a:r>
            <a:r>
              <a:rPr lang="en-US" b="1" i="0" dirty="0" err="1">
                <a:solidFill>
                  <a:schemeClr val="tx2"/>
                </a:solidFill>
                <a:effectLst/>
              </a:rPr>
              <a:t>phân</a:t>
            </a:r>
            <a:r>
              <a:rPr lang="en-US" b="1" i="0" dirty="0">
                <a:solidFill>
                  <a:schemeClr val="tx2"/>
                </a:solidFill>
                <a:effectLst/>
              </a:rPr>
              <a:t> chia </a:t>
            </a:r>
            <a:r>
              <a:rPr lang="en-US" b="1" i="0" dirty="0" err="1">
                <a:solidFill>
                  <a:schemeClr val="tx2"/>
                </a:solidFill>
                <a:effectLst/>
              </a:rPr>
              <a:t>hai</a:t>
            </a:r>
            <a:r>
              <a:rPr lang="en-US" b="1" i="0" dirty="0">
                <a:solidFill>
                  <a:schemeClr val="tx2"/>
                </a:solidFill>
                <a:effectLst/>
              </a:rPr>
              <a:t> </a:t>
            </a:r>
            <a:r>
              <a:rPr lang="en-US" b="1" i="0" dirty="0" err="1">
                <a:solidFill>
                  <a:schemeClr val="tx2"/>
                </a:solidFill>
                <a:effectLst/>
              </a:rPr>
              <a:t>lớp</a:t>
            </a:r>
            <a:r>
              <a:rPr lang="en-US" b="1" i="0" dirty="0">
                <a:solidFill>
                  <a:schemeClr val="tx2"/>
                </a:solidFill>
                <a:effectLst/>
              </a:rPr>
              <a:t> </a:t>
            </a:r>
            <a:r>
              <a:rPr lang="en-US" b="1" i="0" dirty="0" err="1">
                <a:solidFill>
                  <a:schemeClr val="tx2"/>
                </a:solidFill>
                <a:effectLst/>
              </a:rPr>
              <a:t>tốt</a:t>
            </a:r>
            <a:r>
              <a:rPr lang="en-US" b="1" i="0" dirty="0">
                <a:solidFill>
                  <a:schemeClr val="tx2"/>
                </a:solidFill>
                <a:effectLst/>
              </a:rPr>
              <a:t> </a:t>
            </a:r>
            <a:r>
              <a:rPr lang="en-US" b="1" i="0" dirty="0" err="1">
                <a:solidFill>
                  <a:schemeClr val="tx2"/>
                </a:solidFill>
                <a:effectLst/>
              </a:rPr>
              <a:t>nhất</a:t>
            </a:r>
            <a:endParaRPr lang="en-US" dirty="0">
              <a:solidFill>
                <a:schemeClr val="tx2"/>
              </a:solidFill>
            </a:endParaRPr>
          </a:p>
        </p:txBody>
      </p:sp>
      <p:sp>
        <p:nvSpPr>
          <p:cNvPr id="6" name="Title 5">
            <a:extLst>
              <a:ext uri="{FF2B5EF4-FFF2-40B4-BE49-F238E27FC236}">
                <a16:creationId xmlns:a16="http://schemas.microsoft.com/office/drawing/2014/main" id="{B9F5D8EF-3907-B3E3-9CE0-DA48DE6AAE69}"/>
              </a:ext>
            </a:extLst>
          </p:cNvPr>
          <p:cNvSpPr>
            <a:spLocks noGrp="1"/>
          </p:cNvSpPr>
          <p:nvPr>
            <p:ph type="title" idx="6"/>
          </p:nvPr>
        </p:nvSpPr>
        <p:spPr/>
        <p:txBody>
          <a:bodyPr/>
          <a:lstStyle/>
          <a:p>
            <a:endParaRPr lang="en-US" dirty="0"/>
          </a:p>
        </p:txBody>
      </p:sp>
      <p:pic>
        <p:nvPicPr>
          <p:cNvPr id="1026" name="Picture 2">
            <a:extLst>
              <a:ext uri="{FF2B5EF4-FFF2-40B4-BE49-F238E27FC236}">
                <a16:creationId xmlns:a16="http://schemas.microsoft.com/office/drawing/2014/main" id="{C2BFB369-E8B9-6BEA-C9BA-387D51974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460" y="1006360"/>
            <a:ext cx="714508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2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30722" y="304272"/>
            <a:ext cx="7704000" cy="572700"/>
          </a:xfrm>
          <a:prstGeom prst="rect">
            <a:avLst/>
          </a:prstGeom>
        </p:spPr>
        <p:txBody>
          <a:bodyPr spcFirstLastPara="1" wrap="square" lIns="91425" tIns="91425" rIns="91425" bIns="91425" anchor="t" anchorCtr="0">
            <a:noAutofit/>
          </a:bodyPr>
          <a:lstStyle/>
          <a:p>
            <a:r>
              <a:rPr lang="en" dirty="0"/>
              <a:t>SVM (Support Vector Machine)</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sp>
        <p:nvSpPr>
          <p:cNvPr id="4" name="Title 3">
            <a:extLst>
              <a:ext uri="{FF2B5EF4-FFF2-40B4-BE49-F238E27FC236}">
                <a16:creationId xmlns:a16="http://schemas.microsoft.com/office/drawing/2014/main" id="{D0DC6004-5CF3-03C1-798E-E1CBFD1FE20E}"/>
              </a:ext>
            </a:extLst>
          </p:cNvPr>
          <p:cNvSpPr>
            <a:spLocks noGrp="1"/>
          </p:cNvSpPr>
          <p:nvPr>
            <p:ph type="title"/>
          </p:nvPr>
        </p:nvSpPr>
        <p:spPr>
          <a:xfrm>
            <a:off x="2323412" y="4462045"/>
            <a:ext cx="4409173" cy="401700"/>
          </a:xfrm>
        </p:spPr>
        <p:txBody>
          <a:bodyPr/>
          <a:lstStyle/>
          <a:p>
            <a:r>
              <a:rPr lang="vi-VN" b="1" i="0" dirty="0">
                <a:solidFill>
                  <a:schemeClr val="tx2"/>
                </a:solidFill>
                <a:effectLst/>
              </a:rPr>
              <a:t>Quy tắc thứ hai chính là xác định khoảng cách lớn nhất từ điểu gần nhất của một lớp nào đó đến đường hyper-plane</a:t>
            </a:r>
            <a:endParaRPr lang="en-US" dirty="0">
              <a:solidFill>
                <a:schemeClr val="tx2"/>
              </a:solidFill>
            </a:endParaRPr>
          </a:p>
        </p:txBody>
      </p:sp>
      <p:sp>
        <p:nvSpPr>
          <p:cNvPr id="6" name="Title 5">
            <a:extLst>
              <a:ext uri="{FF2B5EF4-FFF2-40B4-BE49-F238E27FC236}">
                <a16:creationId xmlns:a16="http://schemas.microsoft.com/office/drawing/2014/main" id="{B9F5D8EF-3907-B3E3-9CE0-DA48DE6AAE69}"/>
              </a:ext>
            </a:extLst>
          </p:cNvPr>
          <p:cNvSpPr>
            <a:spLocks noGrp="1"/>
          </p:cNvSpPr>
          <p:nvPr>
            <p:ph type="title" idx="6"/>
          </p:nvPr>
        </p:nvSpPr>
        <p:spPr/>
        <p:txBody>
          <a:bodyPr/>
          <a:lstStyle/>
          <a:p>
            <a:endParaRPr lang="en-US" dirty="0"/>
          </a:p>
        </p:txBody>
      </p:sp>
      <p:pic>
        <p:nvPicPr>
          <p:cNvPr id="4098" name="Picture 2">
            <a:extLst>
              <a:ext uri="{FF2B5EF4-FFF2-40B4-BE49-F238E27FC236}">
                <a16:creationId xmlns:a16="http://schemas.microsoft.com/office/drawing/2014/main" id="{047E3DE6-7EDB-F9BF-1C9F-0401F6544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297" y="952500"/>
            <a:ext cx="7102549"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94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649972" y="297425"/>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Client </a:t>
            </a:r>
            <a:r>
              <a:rPr lang="en-US" dirty="0" err="1"/>
              <a:t>Vuejs</a:t>
            </a:r>
            <a:endParaRPr dirty="0"/>
          </a:p>
        </p:txBody>
      </p:sp>
      <p:pic>
        <p:nvPicPr>
          <p:cNvPr id="1030" name="Picture 6" descr="Using SVG and Vue.js: A complete guide - LogRocket Blog">
            <a:extLst>
              <a:ext uri="{FF2B5EF4-FFF2-40B4-BE49-F238E27FC236}">
                <a16:creationId xmlns:a16="http://schemas.microsoft.com/office/drawing/2014/main" id="{6999694E-2DC7-4705-B231-EDFC757560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972" y="1885976"/>
            <a:ext cx="3118884" cy="2080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45571" y="187395"/>
            <a:ext cx="7704000" cy="572700"/>
          </a:xfrm>
          <a:prstGeom prst="rect">
            <a:avLst/>
          </a:prstGeom>
        </p:spPr>
        <p:txBody>
          <a:bodyPr spcFirstLastPara="1" wrap="square" lIns="91425" tIns="91425" rIns="91425" bIns="91425" anchor="t" anchorCtr="0">
            <a:noAutofit/>
          </a:bodyPr>
          <a:lstStyle/>
          <a:p>
            <a:r>
              <a:rPr lang="en" dirty="0"/>
              <a:t>Thống kê hiệu xuất nhận diện</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pic>
        <p:nvPicPr>
          <p:cNvPr id="5" name="Picture 4"/>
          <p:cNvPicPr>
            <a:picLocks noChangeAspect="1"/>
          </p:cNvPicPr>
          <p:nvPr/>
        </p:nvPicPr>
        <p:blipFill>
          <a:blip r:embed="rId4"/>
          <a:stretch>
            <a:fillRect/>
          </a:stretch>
        </p:blipFill>
        <p:spPr>
          <a:xfrm>
            <a:off x="-8261" y="1115842"/>
            <a:ext cx="9152262" cy="3387405"/>
          </a:xfrm>
          <a:prstGeom prst="rect">
            <a:avLst/>
          </a:prstGeom>
        </p:spPr>
      </p:pic>
    </p:spTree>
    <p:extLst>
      <p:ext uri="{BB962C8B-B14F-4D97-AF65-F5344CB8AC3E}">
        <p14:creationId xmlns:p14="http://schemas.microsoft.com/office/powerpoint/2010/main" val="3395932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45571" y="187395"/>
            <a:ext cx="7704000" cy="572700"/>
          </a:xfrm>
          <a:prstGeom prst="rect">
            <a:avLst/>
          </a:prstGeom>
        </p:spPr>
        <p:txBody>
          <a:bodyPr spcFirstLastPara="1" wrap="square" lIns="91425" tIns="91425" rIns="91425" bIns="91425" anchor="t" anchorCtr="0">
            <a:noAutofit/>
          </a:bodyPr>
          <a:lstStyle/>
          <a:p>
            <a:r>
              <a:rPr lang="en" dirty="0"/>
              <a:t>Thống kê hiệu xuất nhận diện</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pic>
        <p:nvPicPr>
          <p:cNvPr id="4" name="Picture 3"/>
          <p:cNvPicPr>
            <a:picLocks noChangeAspect="1"/>
          </p:cNvPicPr>
          <p:nvPr/>
        </p:nvPicPr>
        <p:blipFill>
          <a:blip r:embed="rId4"/>
          <a:stretch>
            <a:fillRect/>
          </a:stretch>
        </p:blipFill>
        <p:spPr>
          <a:xfrm>
            <a:off x="0" y="1179241"/>
            <a:ext cx="9144000" cy="3048000"/>
          </a:xfrm>
          <a:prstGeom prst="rect">
            <a:avLst/>
          </a:prstGeom>
        </p:spPr>
      </p:pic>
    </p:spTree>
    <p:extLst>
      <p:ext uri="{BB962C8B-B14F-4D97-AF65-F5344CB8AC3E}">
        <p14:creationId xmlns:p14="http://schemas.microsoft.com/office/powerpoint/2010/main" val="3103200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645571" y="187395"/>
            <a:ext cx="7704000" cy="572700"/>
          </a:xfrm>
          <a:prstGeom prst="rect">
            <a:avLst/>
          </a:prstGeom>
        </p:spPr>
        <p:txBody>
          <a:bodyPr spcFirstLastPara="1" wrap="square" lIns="91425" tIns="91425" rIns="91425" bIns="91425" anchor="t" anchorCtr="0">
            <a:noAutofit/>
          </a:bodyPr>
          <a:lstStyle/>
          <a:p>
            <a:r>
              <a:rPr lang="en" dirty="0"/>
              <a:t>Thống kê hiệu xuất nhận diện</a:t>
            </a:r>
            <a:endParaRPr lang="vi-VN" dirty="0"/>
          </a:p>
        </p:txBody>
      </p:sp>
      <p:pic>
        <p:nvPicPr>
          <p:cNvPr id="2" name="Hình ảnh 2" descr="Ảnh có chứa danh thiếp&#10;&#10;Mô tả được tự động tạo">
            <a:extLst>
              <a:ext uri="{FF2B5EF4-FFF2-40B4-BE49-F238E27FC236}">
                <a16:creationId xmlns:a16="http://schemas.microsoft.com/office/drawing/2014/main" id="{A14AD074-8456-A09E-1C18-1B71F3BFF246}"/>
              </a:ext>
            </a:extLst>
          </p:cNvPr>
          <p:cNvPicPr>
            <a:picLocks noChangeAspect="1"/>
          </p:cNvPicPr>
          <p:nvPr/>
        </p:nvPicPr>
        <p:blipFill>
          <a:blip r:embed="rId3"/>
          <a:stretch>
            <a:fillRect/>
          </a:stretch>
        </p:blipFill>
        <p:spPr>
          <a:xfrm>
            <a:off x="5799108" y="1337310"/>
            <a:ext cx="2743200" cy="2468880"/>
          </a:xfrm>
          <a:prstGeom prst="rect">
            <a:avLst/>
          </a:prstGeom>
        </p:spPr>
      </p:pic>
      <p:pic>
        <p:nvPicPr>
          <p:cNvPr id="3" name="Picture 2"/>
          <p:cNvPicPr>
            <a:picLocks noChangeAspect="1"/>
          </p:cNvPicPr>
          <p:nvPr/>
        </p:nvPicPr>
        <p:blipFill>
          <a:blip r:embed="rId4"/>
          <a:stretch>
            <a:fillRect/>
          </a:stretch>
        </p:blipFill>
        <p:spPr>
          <a:xfrm>
            <a:off x="0" y="1274107"/>
            <a:ext cx="9144000" cy="3105902"/>
          </a:xfrm>
          <a:prstGeom prst="rect">
            <a:avLst/>
          </a:prstGeom>
        </p:spPr>
      </p:pic>
    </p:spTree>
    <p:extLst>
      <p:ext uri="{BB962C8B-B14F-4D97-AF65-F5344CB8AC3E}">
        <p14:creationId xmlns:p14="http://schemas.microsoft.com/office/powerpoint/2010/main" val="4270326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15"/>
          </p:nvPr>
        </p:nvSpPr>
        <p:spPr>
          <a:xfrm>
            <a:off x="692600" y="159191"/>
            <a:ext cx="7704000" cy="572700"/>
          </a:xfrm>
        </p:spPr>
        <p:txBody>
          <a:bodyPr/>
          <a:lstStyle/>
          <a:p>
            <a:r>
              <a:rPr lang="en-US" dirty="0"/>
              <a:t>Kết luận</a:t>
            </a:r>
          </a:p>
        </p:txBody>
      </p:sp>
      <p:sp>
        <p:nvSpPr>
          <p:cNvPr id="16" name="TextBox 15"/>
          <p:cNvSpPr txBox="1"/>
          <p:nvPr/>
        </p:nvSpPr>
        <p:spPr>
          <a:xfrm>
            <a:off x="923271" y="797522"/>
            <a:ext cx="7473329" cy="4401205"/>
          </a:xfrm>
          <a:prstGeom prst="rect">
            <a:avLst/>
          </a:prstGeom>
          <a:noFill/>
        </p:spPr>
        <p:txBody>
          <a:bodyPr wrap="square" rtlCol="0">
            <a:spAutoFit/>
          </a:bodyPr>
          <a:lstStyle/>
          <a:p>
            <a:r>
              <a:rPr lang="en-US" sz="2000" dirty="0">
                <a:solidFill>
                  <a:schemeClr val="tx2"/>
                </a:solidFill>
              </a:rPr>
              <a:t>So sánh mô hình LBP vs mô hình HoG:</a:t>
            </a:r>
          </a:p>
          <a:p>
            <a:endParaRPr lang="en-US" sz="2000" dirty="0">
              <a:solidFill>
                <a:schemeClr val="tx2"/>
              </a:solidFill>
            </a:endParaRPr>
          </a:p>
          <a:p>
            <a:r>
              <a:rPr lang="en-US" sz="2000" dirty="0">
                <a:solidFill>
                  <a:schemeClr val="tx2"/>
                </a:solidFill>
              </a:rPr>
              <a:t>- Ta có thể thấy rõ sự chênh lệch hiệu xuất của hai mô hình LBP với mô hình HoG (đối với LBP thì hiệu xuất cải thiện tối đa là 63.29% trên tập kiểm thử còn mô hình HoG có hiệu xuất lên đến 74.68%) </a:t>
            </a:r>
          </a:p>
          <a:p>
            <a:r>
              <a:rPr lang="en-US" sz="2000" dirty="0">
                <a:solidFill>
                  <a:schemeClr val="tx2"/>
                </a:solidFill>
              </a:rPr>
              <a:t>=&gt; Bản chất của 2 mô hình có sự khác biệt rõ rệt</a:t>
            </a:r>
          </a:p>
          <a:p>
            <a:endParaRPr lang="en-US" sz="2000" dirty="0">
              <a:solidFill>
                <a:schemeClr val="tx2"/>
              </a:solidFill>
            </a:endParaRPr>
          </a:p>
          <a:p>
            <a:r>
              <a:rPr lang="en-US" sz="2000" dirty="0">
                <a:solidFill>
                  <a:schemeClr val="tx2"/>
                </a:solidFill>
              </a:rPr>
              <a:t>- Việc sử dụng các phương pháp xử lí tiền dữ liệu cho hiệu quả cao ở mô hình LBP nhưng lại không mang lại hiệu quả đáng kể ở mô hình HoG</a:t>
            </a:r>
          </a:p>
          <a:p>
            <a:r>
              <a:rPr lang="en-US" sz="2000" dirty="0">
                <a:solidFill>
                  <a:schemeClr val="tx2"/>
                </a:solidFill>
              </a:rPr>
              <a:t>=&gt; Do LBP dễ bị ảnh hưởng bởi nhiễu và các giá trị cần được chuẩn hóa hơn là HoG</a:t>
            </a:r>
          </a:p>
          <a:p>
            <a:pPr marL="285750" indent="-285750">
              <a:buFontTx/>
              <a:buChar char="-"/>
            </a:pPr>
            <a:endParaRPr lang="en-US" sz="2000" dirty="0">
              <a:solidFill>
                <a:schemeClr val="tx2"/>
              </a:solidFill>
            </a:endParaRPr>
          </a:p>
        </p:txBody>
      </p:sp>
    </p:spTree>
    <p:extLst>
      <p:ext uri="{BB962C8B-B14F-4D97-AF65-F5344CB8AC3E}">
        <p14:creationId xmlns:p14="http://schemas.microsoft.com/office/powerpoint/2010/main" val="3417016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15"/>
          </p:nvPr>
        </p:nvSpPr>
        <p:spPr>
          <a:xfrm>
            <a:off x="692599" y="379195"/>
            <a:ext cx="7704000" cy="572700"/>
          </a:xfrm>
        </p:spPr>
        <p:txBody>
          <a:bodyPr/>
          <a:lstStyle/>
          <a:p>
            <a:r>
              <a:rPr lang="en-US" dirty="0"/>
              <a:t>Tài liệu tham khảo:</a:t>
            </a:r>
          </a:p>
        </p:txBody>
      </p:sp>
      <p:sp>
        <p:nvSpPr>
          <p:cNvPr id="15" name="TextBox 14"/>
          <p:cNvSpPr txBox="1"/>
          <p:nvPr/>
        </p:nvSpPr>
        <p:spPr>
          <a:xfrm>
            <a:off x="907525" y="1299411"/>
            <a:ext cx="7688455" cy="3108543"/>
          </a:xfrm>
          <a:prstGeom prst="rect">
            <a:avLst/>
          </a:prstGeom>
          <a:noFill/>
        </p:spPr>
        <p:txBody>
          <a:bodyPr wrap="square" rtlCol="0">
            <a:spAutoFit/>
          </a:bodyPr>
          <a:lstStyle/>
          <a:p>
            <a:r>
              <a:rPr lang="en-US" dirty="0">
                <a:solidFill>
                  <a:schemeClr val="tx2"/>
                </a:solidFill>
              </a:rPr>
              <a:t>Tìm hiểu phương pháp LBP: </a:t>
            </a:r>
          </a:p>
          <a:p>
            <a:endParaRPr lang="en-US" dirty="0">
              <a:solidFill>
                <a:schemeClr val="tx2"/>
              </a:solidFill>
            </a:endParaRPr>
          </a:p>
          <a:p>
            <a:r>
              <a:rPr lang="en-US" u="sng" dirty="0">
                <a:solidFill>
                  <a:schemeClr val="tx2"/>
                </a:solidFill>
                <a:hlinkClick r:id="rId2"/>
              </a:rPr>
              <a:t>https://minhng.info/tutorials/local-binary-patterns-lbp-opencv.html#:~:text=Local%20Binary%20Patterns%20(hay%20c%C3%B2n,m%C3%A1y%20%C4%91%E1%BB%83%20h%E1%BB%8Dc%20%2F%20ph%C3%A2n%20lo%E1%BA%A1i</a:t>
            </a:r>
            <a:r>
              <a:rPr lang="en-US" u="sng" dirty="0">
                <a:solidFill>
                  <a:schemeClr val="tx2"/>
                </a:solidFill>
              </a:rPr>
              <a:t>.</a:t>
            </a:r>
          </a:p>
          <a:p>
            <a:endParaRPr lang="en-US" u="sng" dirty="0">
              <a:solidFill>
                <a:schemeClr val="tx2"/>
              </a:solidFill>
            </a:endParaRPr>
          </a:p>
          <a:p>
            <a:r>
              <a:rPr lang="en-US" dirty="0">
                <a:solidFill>
                  <a:schemeClr val="tx2"/>
                </a:solidFill>
              </a:rPr>
              <a:t>Tìm hiểu phương pháp HoG: </a:t>
            </a:r>
          </a:p>
          <a:p>
            <a:endParaRPr lang="en-US" dirty="0">
              <a:solidFill>
                <a:schemeClr val="tx2"/>
              </a:solidFill>
            </a:endParaRPr>
          </a:p>
          <a:p>
            <a:r>
              <a:rPr lang="en-US" u="sng" dirty="0">
                <a:solidFill>
                  <a:schemeClr val="tx2"/>
                </a:solidFill>
                <a:hlinkClick r:id="rId3"/>
              </a:rPr>
              <a:t>https://viblo.asia/p/tim-hieu-ve-phuong-phap-mo-ta-dac-trung-hog-histogram-of-oriented-gradients-V3m5WAwxZO7</a:t>
            </a:r>
            <a:endParaRPr lang="en-US" u="sng" dirty="0">
              <a:solidFill>
                <a:schemeClr val="tx2"/>
              </a:solidFill>
            </a:endParaRPr>
          </a:p>
          <a:p>
            <a:endParaRPr lang="en-US" u="sng" dirty="0">
              <a:solidFill>
                <a:schemeClr val="tx2"/>
              </a:solidFill>
            </a:endParaRPr>
          </a:p>
          <a:p>
            <a:r>
              <a:rPr lang="en-US" dirty="0">
                <a:solidFill>
                  <a:schemeClr val="tx2"/>
                </a:solidFill>
              </a:rPr>
              <a:t>Các phương pháp tiền xử lí dữ liệu + classification: </a:t>
            </a:r>
          </a:p>
          <a:p>
            <a:endParaRPr lang="en-US" u="sng" dirty="0">
              <a:solidFill>
                <a:schemeClr val="tx2"/>
              </a:solidFill>
            </a:endParaRPr>
          </a:p>
          <a:p>
            <a:r>
              <a:rPr lang="en-US" u="sng" dirty="0">
                <a:solidFill>
                  <a:schemeClr val="tx2"/>
                </a:solidFill>
              </a:rPr>
              <a:t>Tài liệu học tập môn KHDL, Trí tuệ nhân tạo</a:t>
            </a:r>
          </a:p>
        </p:txBody>
      </p:sp>
    </p:spTree>
    <p:extLst>
      <p:ext uri="{BB962C8B-B14F-4D97-AF65-F5344CB8AC3E}">
        <p14:creationId xmlns:p14="http://schemas.microsoft.com/office/powerpoint/2010/main" val="66184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611489" y="418603"/>
            <a:ext cx="4874907" cy="421500"/>
          </a:xfrm>
          <a:prstGeom prst="rect">
            <a:avLst/>
          </a:prstGeom>
        </p:spPr>
        <p:txBody>
          <a:bodyPr spcFirstLastPara="1" wrap="square" lIns="91425" tIns="91425" rIns="91425" bIns="91425" anchor="ctr" anchorCtr="0">
            <a:noAutofit/>
          </a:bodyPr>
          <a:lstStyle/>
          <a:p>
            <a:pPr lvl="0"/>
            <a:r>
              <a:rPr lang="en-US" dirty="0"/>
              <a:t>Demo User : </a:t>
            </a:r>
            <a:r>
              <a:rPr lang="en-US" u="sng" dirty="0">
                <a:hlinkClick r:id="rId4"/>
              </a:rPr>
              <a:t>https://pbl-5.vercel.app/</a:t>
            </a:r>
            <a:endParaRPr u="sng" dirty="0"/>
          </a:p>
        </p:txBody>
      </p:sp>
      <p:sp>
        <p:nvSpPr>
          <p:cNvPr id="18" name="Google Shape;115;p26">
            <a:extLst>
              <a:ext uri="{FF2B5EF4-FFF2-40B4-BE49-F238E27FC236}">
                <a16:creationId xmlns:a16="http://schemas.microsoft.com/office/drawing/2014/main" id="{FC531860-8C8E-4C7A-883C-E2A428D58DAD}"/>
              </a:ext>
            </a:extLst>
          </p:cNvPr>
          <p:cNvSpPr txBox="1">
            <a:spLocks/>
          </p:cNvSpPr>
          <p:nvPr/>
        </p:nvSpPr>
        <p:spPr>
          <a:xfrm>
            <a:off x="611489" y="2410695"/>
            <a:ext cx="6543951"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pt-BR" dirty="0"/>
              <a:t>Demo Admin : </a:t>
            </a:r>
            <a:r>
              <a:rPr lang="pt-BR" u="sng" dirty="0">
                <a:hlinkClick r:id="rId5"/>
              </a:rPr>
              <a:t>https://pbl-5.vercel.app/admin</a:t>
            </a:r>
            <a:endParaRPr lang="pt-BR" u="sng" dirty="0"/>
          </a:p>
        </p:txBody>
      </p:sp>
      <p:sp>
        <p:nvSpPr>
          <p:cNvPr id="30" name="Google Shape;164;p29">
            <a:extLst>
              <a:ext uri="{FF2B5EF4-FFF2-40B4-BE49-F238E27FC236}">
                <a16:creationId xmlns:a16="http://schemas.microsoft.com/office/drawing/2014/main" id="{5ECA0C71-4F21-401B-AA4B-7F10FBD5E04A}"/>
              </a:ext>
            </a:extLst>
          </p:cNvPr>
          <p:cNvSpPr txBox="1">
            <a:spLocks/>
          </p:cNvSpPr>
          <p:nvPr/>
        </p:nvSpPr>
        <p:spPr>
          <a:xfrm>
            <a:off x="1497536" y="840103"/>
            <a:ext cx="3485589" cy="7193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sz="2000" dirty="0"/>
              <a:t>Email : user123@gmail.com</a:t>
            </a:r>
          </a:p>
          <a:p>
            <a:r>
              <a:rPr lang="en-US" sz="2000" dirty="0"/>
              <a:t>Password : user123 </a:t>
            </a:r>
          </a:p>
        </p:txBody>
      </p:sp>
      <p:sp>
        <p:nvSpPr>
          <p:cNvPr id="31" name="Google Shape;164;p29">
            <a:extLst>
              <a:ext uri="{FF2B5EF4-FFF2-40B4-BE49-F238E27FC236}">
                <a16:creationId xmlns:a16="http://schemas.microsoft.com/office/drawing/2014/main" id="{A3F15F63-2CA0-47FA-961E-E984180FE298}"/>
              </a:ext>
            </a:extLst>
          </p:cNvPr>
          <p:cNvSpPr txBox="1">
            <a:spLocks/>
          </p:cNvSpPr>
          <p:nvPr/>
        </p:nvSpPr>
        <p:spPr>
          <a:xfrm>
            <a:off x="1497535" y="2941805"/>
            <a:ext cx="3485589" cy="7193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sz="2000" dirty="0"/>
              <a:t>Email : admin1@gmail.com</a:t>
            </a:r>
          </a:p>
          <a:p>
            <a:r>
              <a:rPr lang="en-US" sz="2000" dirty="0"/>
              <a:t>Password : admin1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7972" y="588335"/>
            <a:ext cx="4494028" cy="4158771"/>
          </a:xfrm>
          <a:prstGeom prst="rect">
            <a:avLst/>
          </a:prstGeom>
        </p:spPr>
        <p:txBody>
          <a:bodyPr spcFirstLastPara="1" wrap="square" lIns="91425" tIns="91425" rIns="91425" bIns="91425" anchor="ctr" anchorCtr="0">
            <a:noAutofit/>
          </a:bodyPr>
          <a:lstStyle/>
          <a:p>
            <a:pPr lvl="0"/>
            <a:r>
              <a:rPr lang="vi-VN" sz="4000" dirty="0"/>
              <a:t>Xây dựng REST API by Django</a:t>
            </a:r>
            <a:endParaRPr sz="4000" dirty="0"/>
          </a:p>
        </p:txBody>
      </p:sp>
      <p:sp>
        <p:nvSpPr>
          <p:cNvPr id="175" name="Google Shape;175;p30"/>
          <p:cNvSpPr txBox="1">
            <a:spLocks noGrp="1"/>
          </p:cNvSpPr>
          <p:nvPr>
            <p:ph type="subTitle" idx="1"/>
          </p:nvPr>
        </p:nvSpPr>
        <p:spPr>
          <a:xfrm>
            <a:off x="4917749" y="3290550"/>
            <a:ext cx="2943255" cy="523800"/>
          </a:xfrm>
          <a:prstGeom prst="rect">
            <a:avLst/>
          </a:prstGeom>
        </p:spPr>
        <p:txBody>
          <a:bodyPr spcFirstLastPara="1" wrap="square" lIns="91425" tIns="91425" rIns="91425" bIns="91425" anchor="t" anchorCtr="0">
            <a:noAutofit/>
          </a:bodyPr>
          <a:lstStyle/>
          <a:p>
            <a:pPr marL="0" lvl="0" indent="0"/>
            <a:r>
              <a:rPr lang="vi-VN" dirty="0"/>
              <a:t>Nguyễn Công Cường</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473720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2"/>
          <p:cNvSpPr txBox="1">
            <a:spLocks noGrp="1"/>
          </p:cNvSpPr>
          <p:nvPr>
            <p:ph type="title"/>
          </p:nvPr>
        </p:nvSpPr>
        <p:spPr>
          <a:xfrm>
            <a:off x="77972" y="588335"/>
            <a:ext cx="8542460" cy="2457373"/>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vi-VN" sz="4000">
                <a:latin typeface="Arial"/>
                <a:ea typeface="Arial"/>
                <a:cs typeface="Arial"/>
                <a:sym typeface="Arial"/>
              </a:rPr>
              <a:t>Cài đặt phần cứng Raspberry</a:t>
            </a:r>
            <a:endParaRPr sz="4000">
              <a:latin typeface="Arial"/>
              <a:ea typeface="Arial"/>
              <a:cs typeface="Arial"/>
              <a:sym typeface="Arial"/>
            </a:endParaRPr>
          </a:p>
        </p:txBody>
      </p:sp>
      <p:sp>
        <p:nvSpPr>
          <p:cNvPr id="32" name="Google Shape;32;p2"/>
          <p:cNvSpPr txBox="1">
            <a:spLocks noGrp="1"/>
          </p:cNvSpPr>
          <p:nvPr>
            <p:ph type="subTitle" idx="1"/>
          </p:nvPr>
        </p:nvSpPr>
        <p:spPr>
          <a:xfrm>
            <a:off x="7057962" y="3273594"/>
            <a:ext cx="5227800" cy="52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vi-VN" sz="2400"/>
              <a:t>Phần 1</a:t>
            </a:r>
            <a:endParaRPr sz="2400"/>
          </a:p>
        </p:txBody>
      </p:sp>
      <p:cxnSp>
        <p:nvCxnSpPr>
          <p:cNvPr id="33" name="Google Shape;33;p2"/>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3"/>
          <p:cNvSpPr txBox="1">
            <a:spLocks noGrp="1"/>
          </p:cNvSpPr>
          <p:nvPr>
            <p:ph type="title"/>
          </p:nvPr>
        </p:nvSpPr>
        <p:spPr>
          <a:xfrm>
            <a:off x="199103" y="327687"/>
            <a:ext cx="8826909"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vi-VN" sz="2400">
                <a:solidFill>
                  <a:srgbClr val="F3F3F3"/>
                </a:solidFill>
              </a:rPr>
              <a:t>Cài đặt hệ điều hành cho Raspberry:</a:t>
            </a:r>
            <a:endParaRPr sz="2400">
              <a:solidFill>
                <a:srgbClr val="F3F3F3"/>
              </a:solidFill>
            </a:endParaRPr>
          </a:p>
        </p:txBody>
      </p:sp>
      <p:sp>
        <p:nvSpPr>
          <p:cNvPr id="39" name="Google Shape;39;p3"/>
          <p:cNvSpPr txBox="1">
            <a:spLocks noGrp="1"/>
          </p:cNvSpPr>
          <p:nvPr>
            <p:ph type="body" idx="1"/>
          </p:nvPr>
        </p:nvSpPr>
        <p:spPr>
          <a:xfrm>
            <a:off x="1079357" y="1068251"/>
            <a:ext cx="7336673" cy="3006997"/>
          </a:xfrm>
          <a:prstGeom prst="rect">
            <a:avLst/>
          </a:prstGeom>
          <a:solidFill>
            <a:srgbClr val="0C343D">
              <a:alpha val="56470"/>
            </a:srgbClr>
          </a:solid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SzPts val="1100"/>
              <a:buNone/>
            </a:pPr>
            <a:r>
              <a:rPr lang="vi-VN" sz="2400"/>
              <a:t>Các thiết bị phần cứng cần thiết:</a:t>
            </a:r>
            <a:endParaRPr/>
          </a:p>
          <a:p>
            <a:pPr marL="342900" lvl="0" indent="-342900" algn="l" rtl="0">
              <a:lnSpc>
                <a:spcPct val="100000"/>
              </a:lnSpc>
              <a:spcBef>
                <a:spcPts val="0"/>
              </a:spcBef>
              <a:spcAft>
                <a:spcPts val="0"/>
              </a:spcAft>
              <a:buSzPts val="1100"/>
              <a:buFont typeface="Fira Sans Condensed Light"/>
              <a:buChar char="-"/>
            </a:pPr>
            <a:r>
              <a:rPr lang="vi-VN" sz="2400"/>
              <a:t>- Màn hình máy tính</a:t>
            </a:r>
            <a:endParaRPr/>
          </a:p>
          <a:p>
            <a:pPr marL="342900" lvl="0" indent="-342900" algn="l" rtl="0">
              <a:lnSpc>
                <a:spcPct val="100000"/>
              </a:lnSpc>
              <a:spcBef>
                <a:spcPts val="0"/>
              </a:spcBef>
              <a:spcAft>
                <a:spcPts val="0"/>
              </a:spcAft>
              <a:buSzPts val="1100"/>
              <a:buFont typeface="Fira Sans Condensed Light"/>
              <a:buChar char="-"/>
            </a:pPr>
            <a:r>
              <a:rPr lang="vi-VN" sz="2400"/>
              <a:t>- Bàn phím</a:t>
            </a:r>
            <a:endParaRPr/>
          </a:p>
          <a:p>
            <a:pPr marL="342900" lvl="0" indent="-342900" algn="l" rtl="0">
              <a:lnSpc>
                <a:spcPct val="100000"/>
              </a:lnSpc>
              <a:spcBef>
                <a:spcPts val="0"/>
              </a:spcBef>
              <a:spcAft>
                <a:spcPts val="0"/>
              </a:spcAft>
              <a:buSzPts val="1100"/>
              <a:buFont typeface="Fira Sans Condensed Light"/>
              <a:buChar char="-"/>
            </a:pPr>
            <a:r>
              <a:rPr lang="vi-VN" sz="2400"/>
              <a:t>- Raspberry pi 3 model B</a:t>
            </a:r>
            <a:endParaRPr/>
          </a:p>
          <a:p>
            <a:pPr marL="342900" lvl="0" indent="-342900" algn="l" rtl="0">
              <a:lnSpc>
                <a:spcPct val="100000"/>
              </a:lnSpc>
              <a:spcBef>
                <a:spcPts val="0"/>
              </a:spcBef>
              <a:spcAft>
                <a:spcPts val="0"/>
              </a:spcAft>
              <a:buSzPts val="1100"/>
              <a:buFont typeface="Fira Sans Condensed Light"/>
              <a:buChar char="-"/>
            </a:pPr>
            <a:r>
              <a:rPr lang="vi-VN" sz="2400"/>
              <a:t>- Thẻ nhớ</a:t>
            </a:r>
            <a:endParaRPr/>
          </a:p>
          <a:p>
            <a:pPr marL="342900" lvl="0" indent="-342900" algn="l" rtl="0">
              <a:lnSpc>
                <a:spcPct val="100000"/>
              </a:lnSpc>
              <a:spcBef>
                <a:spcPts val="0"/>
              </a:spcBef>
              <a:spcAft>
                <a:spcPts val="0"/>
              </a:spcAft>
              <a:buSzPts val="1100"/>
              <a:buFont typeface="Fira Sans Condensed Light"/>
              <a:buChar char="-"/>
            </a:pPr>
            <a:r>
              <a:rPr lang="vi-VN" sz="2400"/>
              <a:t>- Đầu đọc thẻ nhớ</a:t>
            </a:r>
            <a:endParaRPr/>
          </a:p>
          <a:p>
            <a:pPr marL="342900" lvl="0" indent="-342900" algn="l" rtl="0">
              <a:lnSpc>
                <a:spcPct val="100000"/>
              </a:lnSpc>
              <a:spcBef>
                <a:spcPts val="0"/>
              </a:spcBef>
              <a:spcAft>
                <a:spcPts val="0"/>
              </a:spcAft>
              <a:buSzPts val="1100"/>
              <a:buFont typeface="Fira Sans Condensed Light"/>
              <a:buChar char="-"/>
            </a:pPr>
            <a:r>
              <a:rPr lang="vi-VN" sz="2400"/>
              <a:t>- Các dây nối</a:t>
            </a:r>
            <a:endParaRPr/>
          </a:p>
          <a:p>
            <a:pPr marL="342900" lvl="0" indent="-273050" algn="l" rtl="0">
              <a:lnSpc>
                <a:spcPct val="100000"/>
              </a:lnSpc>
              <a:spcBef>
                <a:spcPts val="0"/>
              </a:spcBef>
              <a:spcAft>
                <a:spcPts val="0"/>
              </a:spcAft>
              <a:buSzPts val="1100"/>
              <a:buFont typeface="Fira Sans Condensed Light"/>
              <a:buNone/>
            </a:pPr>
            <a:endParaRPr sz="2400"/>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1859</Words>
  <Application>Microsoft Office PowerPoint</Application>
  <PresentationFormat>On-screen Show (16:9)</PresentationFormat>
  <Paragraphs>197</Paragraphs>
  <Slides>54</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Fira Sans Condensed</vt:lpstr>
      <vt:lpstr>Advent Pro Light</vt:lpstr>
      <vt:lpstr>Rajdhani</vt:lpstr>
      <vt:lpstr>Fira Sans Condensed Light</vt:lpstr>
      <vt:lpstr>Arial</vt:lpstr>
      <vt:lpstr>Wingdings</vt:lpstr>
      <vt:lpstr>Times New Roman</vt:lpstr>
      <vt:lpstr>Anton</vt:lpstr>
      <vt:lpstr>Arial Unicode MS</vt:lpstr>
      <vt:lpstr>Ai Tech Agency by Slidesgo</vt:lpstr>
      <vt:lpstr>Báo cáo tiến độ  lần 3  Nhóm 13-TT </vt:lpstr>
      <vt:lpstr>ĐỀ TÀI : ĐIỂM DANH – CHẤM CÔNG  BẰNG NHẬN DIỆN KHUÔNG MẶT</vt:lpstr>
      <vt:lpstr>Nhắt lại Sơ đồ hệ thống</vt:lpstr>
      <vt:lpstr>Deploy API Server Django, Client Vuejs Run file py trong raspberry</vt:lpstr>
      <vt:lpstr>Client Vuejs</vt:lpstr>
      <vt:lpstr>Demo User : https://pbl-5.vercel.app/</vt:lpstr>
      <vt:lpstr>Xây dựng REST API by Django</vt:lpstr>
      <vt:lpstr>Cài đặt phần cứng Raspberry</vt:lpstr>
      <vt:lpstr>Cài đặt hệ điều hành cho Raspberry:</vt:lpstr>
      <vt:lpstr>Cài đặt hệ điều hành cho Raspberry:</vt:lpstr>
      <vt:lpstr>Cài đặt hệ điều hành cho Raspberry:</vt:lpstr>
      <vt:lpstr>Kết quả quá của quá trình cài đặt</vt:lpstr>
      <vt:lpstr>Triển khai các API cho front-end</vt:lpstr>
      <vt:lpstr>Bổ sung thêm một vài trường vào bảng Nhân viên</vt:lpstr>
      <vt:lpstr>Xây dựng thêm bảng chứa các Encode của mỗi nhân viên</vt:lpstr>
      <vt:lpstr>Xây dựng API đăng nhập tài khoản cho nhân viên</vt:lpstr>
      <vt:lpstr>Khi client gửi tài khoản + mật khẩu chính xác, API sẽ trả về thông tin của nhân viên</vt:lpstr>
      <vt:lpstr>Xây dựng API cập nhập thông tin nhân viên</vt:lpstr>
      <vt:lpstr>Thông tin nhân viên sẽ được cập nhập qua phương thức PATCH từ Client</vt:lpstr>
      <vt:lpstr>Một số API khác </vt:lpstr>
      <vt:lpstr>Tài liệu tham khảo:</vt:lpstr>
      <vt:lpstr>Thank for watching</vt:lpstr>
      <vt:lpstr>Xây dựng Model nhận diện  khuôn mặt</vt:lpstr>
      <vt:lpstr>Phần thuật toán:</vt:lpstr>
      <vt:lpstr>Tập dữ liệu train</vt:lpstr>
      <vt:lpstr>Tập dữ liệu test</vt:lpstr>
      <vt:lpstr>Tập dữ liệu test</vt:lpstr>
      <vt:lpstr>Mô hình chung cho các bài toán học máy</vt:lpstr>
      <vt:lpstr>Phần thuật toán:</vt:lpstr>
      <vt:lpstr>Phần thuật toán:</vt:lpstr>
      <vt:lpstr>Tiền sử lí dữ liệu</vt:lpstr>
      <vt:lpstr>Giai đoạn xử lí tiền dữ liệu</vt:lpstr>
      <vt:lpstr>Sử dụng LBP để trích xuất đặc trưng</vt:lpstr>
      <vt:lpstr>Sử dụng LBP để trích xuất đặc trưng</vt:lpstr>
      <vt:lpstr>Sử dụng LBP để trích xuất đặc trưng</vt:lpstr>
      <vt:lpstr>Sử dụng HoG để trích xuất đặc trưng</vt:lpstr>
      <vt:lpstr>Sử dụng HoG để trích xuất đặc trưng</vt:lpstr>
      <vt:lpstr>Sử dụng HoG để trích xuất đặc trưng</vt:lpstr>
      <vt:lpstr>KNN</vt:lpstr>
      <vt:lpstr>Giảm chiều dữ liệu - Phương pháp PCA</vt:lpstr>
      <vt:lpstr>Các bước của PCA</vt:lpstr>
      <vt:lpstr>KNN (k-Nearest Neighbor) </vt:lpstr>
      <vt:lpstr>KNN (k-Nearest Neighbor) </vt:lpstr>
      <vt:lpstr>LDA (Linear Discriminant Analysis) </vt:lpstr>
      <vt:lpstr>LDA (Linear Discriminant Analysis) </vt:lpstr>
      <vt:lpstr>LDA (Linear Discriminant Analysis) </vt:lpstr>
      <vt:lpstr>SVM (Support Vector Machine)</vt:lpstr>
      <vt:lpstr>SVM (Support Vector Machine)</vt:lpstr>
      <vt:lpstr>SVM (Support Vector Machine)</vt:lpstr>
      <vt:lpstr>Thống kê hiệu xuất nhận diện</vt:lpstr>
      <vt:lpstr>Thống kê hiệu xuất nhận diện</vt:lpstr>
      <vt:lpstr>Thống kê hiệu xuất nhận diện</vt:lpstr>
      <vt:lpstr>Kết luận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  lần 2  Nhóm 13-TT</dc:title>
  <dc:creator>Mạnh Nguyễn Văn</dc:creator>
  <cp:lastModifiedBy>Nguyễn Văn Mạnh</cp:lastModifiedBy>
  <cp:revision>32</cp:revision>
  <dcterms:modified xsi:type="dcterms:W3CDTF">2023-04-22T00:31:37Z</dcterms:modified>
</cp:coreProperties>
</file>